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9"/>
  </p:notesMasterIdLst>
  <p:sldIdLst>
    <p:sldId id="281" r:id="rId2"/>
    <p:sldId id="283" r:id="rId3"/>
    <p:sldId id="284" r:id="rId4"/>
    <p:sldId id="285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8" r:id="rId14"/>
    <p:sldId id="297" r:id="rId15"/>
    <p:sldId id="295" r:id="rId16"/>
    <p:sldId id="296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320" r:id="rId39"/>
    <p:sldId id="321" r:id="rId40"/>
    <p:sldId id="322" r:id="rId41"/>
    <p:sldId id="323" r:id="rId42"/>
    <p:sldId id="324" r:id="rId43"/>
    <p:sldId id="325" r:id="rId44"/>
    <p:sldId id="326" r:id="rId45"/>
    <p:sldId id="327" r:id="rId46"/>
    <p:sldId id="350" r:id="rId47"/>
    <p:sldId id="351" r:id="rId48"/>
    <p:sldId id="352" r:id="rId49"/>
    <p:sldId id="353" r:id="rId50"/>
    <p:sldId id="354" r:id="rId51"/>
    <p:sldId id="286" r:id="rId52"/>
    <p:sldId id="282" r:id="rId53"/>
    <p:sldId id="267" r:id="rId54"/>
    <p:sldId id="259" r:id="rId55"/>
    <p:sldId id="260" r:id="rId56"/>
    <p:sldId id="261" r:id="rId57"/>
    <p:sldId id="262" r:id="rId58"/>
    <p:sldId id="263" r:id="rId59"/>
    <p:sldId id="264" r:id="rId60"/>
    <p:sldId id="265" r:id="rId61"/>
    <p:sldId id="266" r:id="rId62"/>
    <p:sldId id="268" r:id="rId63"/>
    <p:sldId id="269" r:id="rId64"/>
    <p:sldId id="270" r:id="rId65"/>
    <p:sldId id="271" r:id="rId66"/>
    <p:sldId id="272" r:id="rId67"/>
    <p:sldId id="273" r:id="rId68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221" autoAdjust="0"/>
    <p:restoredTop sz="74047" autoAdjust="0"/>
  </p:normalViewPr>
  <p:slideViewPr>
    <p:cSldViewPr snapToGrid="0">
      <p:cViewPr varScale="1">
        <p:scale>
          <a:sx n="53" d="100"/>
          <a:sy n="53" d="100"/>
        </p:scale>
        <p:origin x="-1386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5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8B9C30B6-7DBF-49D6-AB85-62EE891A3FDF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847D4ECC-DA0A-4905-9B3F-99017C816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07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D4ECC-DA0A-4905-9B3F-99017C81619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00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D4ECC-DA0A-4905-9B3F-99017C81619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45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D4ECC-DA0A-4905-9B3F-99017C81619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66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D4ECC-DA0A-4905-9B3F-99017C81619C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76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D4ECC-DA0A-4905-9B3F-99017C81619C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66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F79C-2673-4389-BB6F-48ECBED8F28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4F11-697E-4DC3-9281-8DBC8D37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18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F79C-2673-4389-BB6F-48ECBED8F28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4F11-697E-4DC3-9281-8DBC8D37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6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F79C-2673-4389-BB6F-48ECBED8F28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4F11-697E-4DC3-9281-8DBC8D37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030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عنوان ون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F79C-2673-4389-BB6F-48ECBED8F28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4F11-697E-4DC3-9281-8DBC8D37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436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F79C-2673-4389-BB6F-48ECBED8F28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4F11-697E-4DC3-9281-8DBC8D37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44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F79C-2673-4389-BB6F-48ECBED8F28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4F11-697E-4DC3-9281-8DBC8D37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20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F79C-2673-4389-BB6F-48ECBED8F28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4F11-697E-4DC3-9281-8DBC8D37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65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F79C-2673-4389-BB6F-48ECBED8F28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4F11-697E-4DC3-9281-8DBC8D37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29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F79C-2673-4389-BB6F-48ECBED8F28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4F11-697E-4DC3-9281-8DBC8D37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009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F79C-2673-4389-BB6F-48ECBED8F28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4F11-697E-4DC3-9281-8DBC8D37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049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F79C-2673-4389-BB6F-48ECBED8F28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4F11-697E-4DC3-9281-8DBC8D37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07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F79C-2673-4389-BB6F-48ECBED8F28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4F11-697E-4DC3-9281-8DBC8D37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7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DF79C-2673-4389-BB6F-48ECBED8F28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4F11-697E-4DC3-9281-8DBC8D37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3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0"/>
            <a:ext cx="12053455" cy="563231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6000" b="1" i="0" u="none" strike="noStrike" kern="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ar-SA" sz="6000" b="1" i="0" u="none" strike="noStrike" kern="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الجامعة التقنية الشمالية</a:t>
            </a:r>
            <a:r>
              <a:rPr kumimoji="0" lang="ar-SA" sz="6000" b="1" i="0" u="none" strike="noStrike" kern="0" cap="sm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/>
            </a:r>
            <a:br>
              <a:rPr kumimoji="0" lang="ar-SA" sz="6000" b="1" i="0" u="none" strike="noStrike" kern="0" cap="sm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</a:br>
            <a:r>
              <a:rPr kumimoji="0" lang="ar-IQ" sz="6000" b="1" i="0" u="none" strike="noStrike" kern="0" cap="sm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ar-SA" sz="6000" b="1" i="0" u="none" strike="noStrike" kern="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المعهد التقني الحويجة</a:t>
            </a:r>
            <a:endParaRPr kumimoji="0" lang="ar-IQ" sz="6000" b="1" i="0" u="none" strike="noStrike" kern="0" cap="none" spc="0" normalizeH="0" baseline="0" noProof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uLnTx/>
              <a:uFillTx/>
              <a:latin typeface="Century Schoolbook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IQ" sz="6000" b="1" kern="0" cap="small" dirty="0" smtClean="0">
                <a:solidFill>
                  <a:srgbClr val="002060"/>
                </a:solidFill>
                <a:latin typeface="Century Schoolbook"/>
                <a:ea typeface="+mj-ea"/>
                <a:cs typeface="Times New Roman" panose="02020603050405020304" pitchFamily="18" charset="0"/>
              </a:rPr>
              <a:t>مراسلات باللغة العربية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IQ" sz="6000" b="1" i="0" u="none" strike="noStrike" kern="0" cap="small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Schoolbook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6000" b="1" i="0" u="none" strike="noStrike" kern="0" cap="small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SA" sz="6000" b="1" i="0" u="none" strike="noStrike" kern="0" cap="small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الاستاذ المساعد </a:t>
            </a:r>
            <a:r>
              <a:rPr kumimoji="0" lang="ar-SA" sz="6000" b="1" i="0" u="none" strike="noStrike" kern="0" cap="small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الدكتو</a:t>
            </a:r>
            <a:r>
              <a:rPr kumimoji="0" lang="ar-IQ" sz="6000" b="1" i="0" u="none" strike="noStrike" kern="0" cap="small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ر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6000" b="1" i="0" u="none" strike="noStrike" kern="0" cap="small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ar-SA" sz="6000" b="1" i="0" u="none" strike="noStrike" kern="0" cap="small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حُسين خلف صالح</a:t>
            </a:r>
            <a:r>
              <a:rPr kumimoji="0" lang="ar-IQ" sz="6000" b="1" i="0" u="none" strike="noStrike" kern="0" cap="small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      </a:t>
            </a:r>
            <a:endParaRPr kumimoji="0" lang="en-US" sz="6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40549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387927" y="637309"/>
            <a:ext cx="1106978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4400" b="1" dirty="0">
                <a:solidFill>
                  <a:srgbClr val="FF0000"/>
                </a:solidFill>
              </a:rPr>
              <a:t> اعتاد المتأخرون كتابة بعض الأعلام بالتاء المفتوحة على الطرقة التركية </a:t>
            </a:r>
            <a:r>
              <a:rPr lang="ar-IQ" sz="4400" b="1" dirty="0" smtClean="0">
                <a:solidFill>
                  <a:srgbClr val="FF0000"/>
                </a:solidFill>
              </a:rPr>
              <a:t>وإنْ  </a:t>
            </a:r>
            <a:r>
              <a:rPr lang="ar-IQ" sz="4400" b="1" dirty="0">
                <a:solidFill>
                  <a:srgbClr val="FF0000"/>
                </a:solidFill>
              </a:rPr>
              <a:t>كان </a:t>
            </a:r>
            <a:r>
              <a:rPr lang="ar-IQ" sz="4400" b="1" dirty="0" smtClean="0">
                <a:solidFill>
                  <a:srgbClr val="FF0000"/>
                </a:solidFill>
              </a:rPr>
              <a:t> </a:t>
            </a:r>
            <a:r>
              <a:rPr lang="ar-IQ" sz="4400" b="1" dirty="0">
                <a:solidFill>
                  <a:srgbClr val="FF0000"/>
                </a:solidFill>
              </a:rPr>
              <a:t>ذلك مخالفاً للقاعدة العربية </a:t>
            </a:r>
            <a:r>
              <a:rPr lang="ar-IQ" sz="4400" b="1" dirty="0" smtClean="0">
                <a:solidFill>
                  <a:srgbClr val="FF0000"/>
                </a:solidFill>
              </a:rPr>
              <a:t>، </a:t>
            </a:r>
            <a:r>
              <a:rPr lang="ar-IQ" sz="3600" b="1" dirty="0">
                <a:solidFill>
                  <a:srgbClr val="FF0000"/>
                </a:solidFill>
              </a:rPr>
              <a:t>الاصلح </a:t>
            </a:r>
            <a:r>
              <a:rPr lang="ar-IQ" sz="4400" b="1" dirty="0">
                <a:solidFill>
                  <a:srgbClr val="FF0000"/>
                </a:solidFill>
              </a:rPr>
              <a:t>كتابتها بالأصل العربي . </a:t>
            </a:r>
            <a:endParaRPr lang="ar-IQ" sz="4400" b="1" dirty="0" smtClean="0">
              <a:solidFill>
                <a:srgbClr val="FF0000"/>
              </a:solidFill>
            </a:endParaRPr>
          </a:p>
          <a:p>
            <a:r>
              <a:rPr lang="ar-IQ" sz="4400" b="1" dirty="0" smtClean="0"/>
              <a:t>                </a:t>
            </a:r>
            <a:endParaRPr lang="ar-IQ" sz="4400" b="1" dirty="0"/>
          </a:p>
          <a:p>
            <a:r>
              <a:rPr lang="ar-IQ" sz="4400" b="1" dirty="0"/>
              <a:t>          رفعت .  نزهت .    جودت .   حكمت   </a:t>
            </a:r>
            <a:endParaRPr lang="ar-IQ" sz="4400" b="1" dirty="0" smtClean="0"/>
          </a:p>
          <a:p>
            <a:r>
              <a:rPr lang="ar-IQ" sz="4400" b="1" dirty="0" smtClean="0"/>
              <a:t>              </a:t>
            </a:r>
            <a:endParaRPr lang="ar-IQ" sz="4400" b="1" dirty="0"/>
          </a:p>
          <a:p>
            <a:r>
              <a:rPr lang="ar-IQ" sz="4400" b="1" dirty="0"/>
              <a:t>          رفعة .   نزهة .    جودة .     حكمة   </a:t>
            </a:r>
            <a:r>
              <a:rPr lang="ar-IQ" sz="4400" dirty="0"/>
              <a:t>                      </a:t>
            </a:r>
          </a:p>
          <a:p>
            <a:r>
              <a:rPr lang="ar-IQ" sz="4400" dirty="0"/>
              <a:t>     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3122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35528" y="290945"/>
            <a:ext cx="11956472" cy="6567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3200" b="1" dirty="0">
              <a:solidFill>
                <a:srgbClr val="FF0000"/>
              </a:solidFill>
            </a:endParaRPr>
          </a:p>
          <a:p>
            <a:r>
              <a:rPr lang="ar-IQ" sz="3600" b="1" dirty="0">
                <a:solidFill>
                  <a:srgbClr val="FF0000"/>
                </a:solidFill>
              </a:rPr>
              <a:t>الفرق بين التاء المربوطة والهاء : </a:t>
            </a:r>
          </a:p>
          <a:p>
            <a:r>
              <a:rPr lang="ar-IQ" sz="2800" b="1" dirty="0"/>
              <a:t>اعتاد الكثيرون الخطأ في كتابة التاء المربوطة والهاء وللتمييز بينهما هناك عدة طرق تبين الفرق بينهما </a:t>
            </a:r>
          </a:p>
          <a:p>
            <a:r>
              <a:rPr lang="ar-IQ" sz="2800" b="1" dirty="0">
                <a:solidFill>
                  <a:srgbClr val="FF0000"/>
                </a:solidFill>
              </a:rPr>
              <a:t>1-	اضافة الكلمة المنتهية بالتاء المربوطة او الهاء الى الضمير مثل : </a:t>
            </a:r>
          </a:p>
          <a:p>
            <a:r>
              <a:rPr lang="ar-IQ" sz="2800" b="1" dirty="0">
                <a:solidFill>
                  <a:srgbClr val="0070C0"/>
                </a:solidFill>
              </a:rPr>
              <a:t>الكلمة 				اضفها </a:t>
            </a:r>
            <a:r>
              <a:rPr lang="ar-IQ" sz="2800" b="1" dirty="0" smtClean="0">
                <a:solidFill>
                  <a:srgbClr val="0070C0"/>
                </a:solidFill>
              </a:rPr>
              <a:t>إلى أحد </a:t>
            </a:r>
            <a:r>
              <a:rPr lang="ar-IQ" sz="2800" b="1" dirty="0">
                <a:solidFill>
                  <a:srgbClr val="0070C0"/>
                </a:solidFill>
              </a:rPr>
              <a:t>الضمائر </a:t>
            </a:r>
          </a:p>
          <a:p>
            <a:r>
              <a:rPr lang="ar-IQ" sz="2800" b="1" dirty="0"/>
              <a:t>وجه 				وجه</a:t>
            </a:r>
            <a:r>
              <a:rPr lang="ar-IQ" sz="2800" b="1" dirty="0">
                <a:solidFill>
                  <a:srgbClr val="FF0000"/>
                </a:solidFill>
              </a:rPr>
              <a:t>ي</a:t>
            </a:r>
            <a:r>
              <a:rPr lang="ar-IQ" sz="2800" b="1" dirty="0"/>
              <a:t> (ضمير ياء متكلم )</a:t>
            </a:r>
          </a:p>
          <a:p>
            <a:r>
              <a:rPr lang="ar-IQ" sz="2800" b="1" dirty="0"/>
              <a:t>مياه 				مياه</a:t>
            </a:r>
            <a:r>
              <a:rPr lang="ar-IQ" sz="2800" b="1" dirty="0">
                <a:solidFill>
                  <a:srgbClr val="FF0000"/>
                </a:solidFill>
              </a:rPr>
              <a:t>نا </a:t>
            </a:r>
            <a:r>
              <a:rPr lang="ar-IQ" sz="2800" b="1" dirty="0"/>
              <a:t>( </a:t>
            </a:r>
            <a:r>
              <a:rPr lang="ar-IQ" sz="2800" b="1" dirty="0" err="1"/>
              <a:t>نا</a:t>
            </a:r>
            <a:r>
              <a:rPr lang="ar-IQ" sz="2800" b="1" dirty="0"/>
              <a:t> المتكلمين )</a:t>
            </a:r>
          </a:p>
          <a:p>
            <a:r>
              <a:rPr lang="ar-IQ" sz="2800" b="1" dirty="0"/>
              <a:t>شبيه 				شبيه</a:t>
            </a:r>
            <a:r>
              <a:rPr lang="ar-IQ" sz="2800" b="1" dirty="0">
                <a:solidFill>
                  <a:srgbClr val="FF0000"/>
                </a:solidFill>
              </a:rPr>
              <a:t>ك</a:t>
            </a:r>
            <a:r>
              <a:rPr lang="ar-IQ" sz="2800" b="1" dirty="0"/>
              <a:t> (الكاف )</a:t>
            </a:r>
          </a:p>
          <a:p>
            <a:endParaRPr lang="ar-IQ" sz="2800" b="1" dirty="0"/>
          </a:p>
          <a:p>
            <a:r>
              <a:rPr lang="ar-IQ" sz="2800" b="1" dirty="0"/>
              <a:t>   جهة 		</a:t>
            </a:r>
            <a:r>
              <a:rPr lang="ar-IQ" sz="2800" b="1" dirty="0" smtClean="0"/>
              <a:t>ــــــــــــ</a:t>
            </a:r>
            <a:r>
              <a:rPr lang="ar-IQ" sz="2800" b="1" dirty="0"/>
              <a:t>		جهت</a:t>
            </a:r>
            <a:r>
              <a:rPr lang="ar-IQ" sz="2800" b="1" dirty="0">
                <a:solidFill>
                  <a:srgbClr val="FF0000"/>
                </a:solidFill>
              </a:rPr>
              <a:t>ي</a:t>
            </a:r>
            <a:r>
              <a:rPr lang="ar-IQ" sz="2800" b="1" dirty="0"/>
              <a:t> </a:t>
            </a:r>
          </a:p>
          <a:p>
            <a:r>
              <a:rPr lang="ar-IQ" sz="2800" b="1" dirty="0"/>
              <a:t>   حياة 				حيات</a:t>
            </a:r>
            <a:r>
              <a:rPr lang="ar-IQ" sz="2800" b="1" dirty="0">
                <a:solidFill>
                  <a:srgbClr val="FF0000"/>
                </a:solidFill>
              </a:rPr>
              <a:t>نا</a:t>
            </a:r>
          </a:p>
          <a:p>
            <a:r>
              <a:rPr lang="ar-IQ" sz="2800" b="1" dirty="0"/>
              <a:t>  درجة 				درجت</a:t>
            </a:r>
            <a:r>
              <a:rPr lang="ar-IQ" sz="2800" b="1" dirty="0">
                <a:solidFill>
                  <a:srgbClr val="FF0000"/>
                </a:solidFill>
              </a:rPr>
              <a:t>ك </a:t>
            </a:r>
          </a:p>
          <a:p>
            <a:r>
              <a:rPr lang="ar-IQ" sz="2800" b="1" dirty="0">
                <a:solidFill>
                  <a:srgbClr val="FF0000"/>
                </a:solidFill>
              </a:rPr>
              <a:t>نلاحظ اعلاه </a:t>
            </a:r>
            <a:r>
              <a:rPr lang="ar-IQ" sz="2800" b="1" dirty="0" smtClean="0">
                <a:solidFill>
                  <a:srgbClr val="FF0000"/>
                </a:solidFill>
              </a:rPr>
              <a:t>أن </a:t>
            </a:r>
            <a:r>
              <a:rPr lang="ar-IQ" sz="2800" b="1" u="sng" dirty="0">
                <a:solidFill>
                  <a:srgbClr val="FF0000"/>
                </a:solidFill>
              </a:rPr>
              <a:t>التاء المربوطة</a:t>
            </a:r>
            <a:r>
              <a:rPr lang="ar-IQ" sz="2800" b="1" dirty="0">
                <a:solidFill>
                  <a:srgbClr val="FF0000"/>
                </a:solidFill>
              </a:rPr>
              <a:t> </a:t>
            </a:r>
            <a:r>
              <a:rPr lang="ar-IQ" sz="2800" b="1" dirty="0" smtClean="0">
                <a:solidFill>
                  <a:srgbClr val="FF0000"/>
                </a:solidFill>
              </a:rPr>
              <a:t>إذا </a:t>
            </a:r>
            <a:r>
              <a:rPr lang="ar-IQ" sz="2800" b="1" dirty="0">
                <a:solidFill>
                  <a:srgbClr val="FF0000"/>
                </a:solidFill>
              </a:rPr>
              <a:t>اضيفت </a:t>
            </a:r>
            <a:r>
              <a:rPr lang="ar-IQ" sz="2800" b="1" dirty="0" smtClean="0">
                <a:solidFill>
                  <a:srgbClr val="FF0000"/>
                </a:solidFill>
              </a:rPr>
              <a:t>إلى </a:t>
            </a:r>
            <a:r>
              <a:rPr lang="ar-IQ" sz="2800" b="1" dirty="0">
                <a:solidFill>
                  <a:srgbClr val="FF0000"/>
                </a:solidFill>
              </a:rPr>
              <a:t>الضمير تفتح </a:t>
            </a:r>
            <a:r>
              <a:rPr lang="ar-IQ" sz="2800" b="1" dirty="0" smtClean="0">
                <a:solidFill>
                  <a:srgbClr val="FF0000"/>
                </a:solidFill>
              </a:rPr>
              <a:t>أما</a:t>
            </a:r>
            <a:r>
              <a:rPr lang="ar-IQ" sz="2800" b="1" u="sng" dirty="0" smtClean="0">
                <a:solidFill>
                  <a:srgbClr val="FF0000"/>
                </a:solidFill>
              </a:rPr>
              <a:t> </a:t>
            </a:r>
            <a:r>
              <a:rPr lang="ar-IQ" sz="3600" b="1" u="sng" dirty="0">
                <a:solidFill>
                  <a:srgbClr val="FF0000"/>
                </a:solidFill>
              </a:rPr>
              <a:t>الهاء</a:t>
            </a:r>
            <a:r>
              <a:rPr lang="ar-IQ" sz="2800" b="1" dirty="0">
                <a:solidFill>
                  <a:srgbClr val="FF0000"/>
                </a:solidFill>
              </a:rPr>
              <a:t> فأنها تبقى هاءً عند اضافتها إ</a:t>
            </a:r>
            <a:r>
              <a:rPr lang="ar-IQ" sz="2800" b="1" dirty="0" smtClean="0">
                <a:solidFill>
                  <a:srgbClr val="FF0000"/>
                </a:solidFill>
              </a:rPr>
              <a:t>لى </a:t>
            </a:r>
            <a:r>
              <a:rPr lang="ar-IQ" sz="2800" b="1" dirty="0">
                <a:solidFill>
                  <a:srgbClr val="FF0000"/>
                </a:solidFill>
              </a:rPr>
              <a:t>الضمائر .</a:t>
            </a:r>
          </a:p>
        </p:txBody>
      </p:sp>
    </p:spTree>
    <p:extLst>
      <p:ext uri="{BB962C8B-B14F-4D97-AF65-F5344CB8AC3E}">
        <p14:creationId xmlns:p14="http://schemas.microsoft.com/office/powerpoint/2010/main" val="279280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0" y="256772"/>
            <a:ext cx="121920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4400" b="1" dirty="0"/>
          </a:p>
          <a:p>
            <a:r>
              <a:rPr lang="ar-IQ" sz="4800" b="1" dirty="0">
                <a:solidFill>
                  <a:srgbClr val="FF0000"/>
                </a:solidFill>
              </a:rPr>
              <a:t>2-	للتفريق بين </a:t>
            </a:r>
            <a:r>
              <a:rPr lang="ar-IQ" sz="4800" b="1" dirty="0" smtClean="0">
                <a:solidFill>
                  <a:srgbClr val="FF0000"/>
                </a:solidFill>
              </a:rPr>
              <a:t>(التاء </a:t>
            </a:r>
            <a:r>
              <a:rPr lang="ar-IQ" sz="4800" b="1" dirty="0">
                <a:solidFill>
                  <a:srgbClr val="FF0000"/>
                </a:solidFill>
              </a:rPr>
              <a:t>المربوطة </a:t>
            </a:r>
            <a:r>
              <a:rPr lang="ar-IQ" sz="4800" b="1" dirty="0" smtClean="0">
                <a:solidFill>
                  <a:srgbClr val="FF0000"/>
                </a:solidFill>
              </a:rPr>
              <a:t>والهاء) </a:t>
            </a:r>
            <a:r>
              <a:rPr lang="ar-IQ" sz="4800" b="1" dirty="0">
                <a:solidFill>
                  <a:srgbClr val="FF0000"/>
                </a:solidFill>
              </a:rPr>
              <a:t>نقوم بتحريك حرف التاء او الهاء  </a:t>
            </a:r>
            <a:r>
              <a:rPr lang="ar-IQ" sz="4800" b="1" dirty="0" smtClean="0">
                <a:solidFill>
                  <a:srgbClr val="FF0000"/>
                </a:solidFill>
              </a:rPr>
              <a:t>:</a:t>
            </a:r>
            <a:r>
              <a:rPr lang="ar-IQ" sz="4400" b="1" dirty="0" smtClean="0"/>
              <a:t> فإنْ تحرّك </a:t>
            </a:r>
            <a:r>
              <a:rPr lang="ar-IQ" sz="4400" b="1" dirty="0"/>
              <a:t>ونطق هاء فهو هاء ، مثل :</a:t>
            </a:r>
          </a:p>
          <a:p>
            <a:r>
              <a:rPr lang="ar-IQ" sz="4400" b="1" dirty="0"/>
              <a:t>مياهِ ، مياهٌ ،  </a:t>
            </a:r>
            <a:r>
              <a:rPr lang="ar-IQ" sz="4400" b="1" dirty="0" smtClean="0"/>
              <a:t>مياهً</a:t>
            </a:r>
          </a:p>
          <a:p>
            <a:endParaRPr lang="ar-IQ" sz="4400" b="1" dirty="0"/>
          </a:p>
          <a:p>
            <a:r>
              <a:rPr lang="ar-IQ" sz="4400" b="1" dirty="0"/>
              <a:t>فاللفظ </a:t>
            </a:r>
            <a:r>
              <a:rPr lang="ar-IQ" sz="4400" b="1" dirty="0">
                <a:solidFill>
                  <a:srgbClr val="FF0000"/>
                </a:solidFill>
              </a:rPr>
              <a:t>(هاء </a:t>
            </a:r>
            <a:r>
              <a:rPr lang="ar-IQ" sz="4400" b="1" dirty="0" smtClean="0">
                <a:solidFill>
                  <a:srgbClr val="FF0000"/>
                </a:solidFill>
              </a:rPr>
              <a:t>)</a:t>
            </a:r>
            <a:r>
              <a:rPr lang="ar-IQ" sz="4400" b="1" dirty="0" smtClean="0"/>
              <a:t> لم </a:t>
            </a:r>
            <a:r>
              <a:rPr lang="ar-IQ" sz="4400" b="1" dirty="0"/>
              <a:t>يتغير بعد وضع الحركة فتكتب </a:t>
            </a:r>
            <a:r>
              <a:rPr lang="ar-IQ" sz="4400" b="1" dirty="0">
                <a:solidFill>
                  <a:srgbClr val="FF0000"/>
                </a:solidFill>
              </a:rPr>
              <a:t>( </a:t>
            </a:r>
            <a:r>
              <a:rPr lang="ar-IQ" sz="4400" b="1" dirty="0" smtClean="0">
                <a:solidFill>
                  <a:srgbClr val="FF0000"/>
                </a:solidFill>
              </a:rPr>
              <a:t>ه </a:t>
            </a:r>
            <a:r>
              <a:rPr lang="ar-IQ" sz="4400" b="1" dirty="0">
                <a:solidFill>
                  <a:srgbClr val="FF0000"/>
                </a:solidFill>
              </a:rPr>
              <a:t>)</a:t>
            </a:r>
            <a:r>
              <a:rPr lang="ar-IQ" sz="4400" b="1" dirty="0"/>
              <a:t> دون نقاط.</a:t>
            </a:r>
          </a:p>
          <a:p>
            <a:r>
              <a:rPr lang="ar-IQ" sz="4400" b="1" dirty="0" smtClean="0"/>
              <a:t>وإنْ تحرّك </a:t>
            </a:r>
            <a:r>
              <a:rPr lang="ar-IQ" sz="4400" b="1" dirty="0"/>
              <a:t>ونطق </a:t>
            </a:r>
            <a:r>
              <a:rPr lang="ar-IQ" sz="4400" b="1" dirty="0">
                <a:solidFill>
                  <a:srgbClr val="FF0000"/>
                </a:solidFill>
              </a:rPr>
              <a:t>تاء</a:t>
            </a:r>
            <a:r>
              <a:rPr lang="ar-IQ" sz="4400" b="1" dirty="0"/>
              <a:t> فهو </a:t>
            </a:r>
            <a:r>
              <a:rPr lang="ar-IQ" sz="4400" b="1" dirty="0">
                <a:solidFill>
                  <a:srgbClr val="FF0000"/>
                </a:solidFill>
              </a:rPr>
              <a:t>تاء مربوطة</a:t>
            </a:r>
            <a:r>
              <a:rPr lang="ar-IQ" sz="4400" b="1" dirty="0"/>
              <a:t> مثل :</a:t>
            </a:r>
          </a:p>
          <a:p>
            <a:r>
              <a:rPr lang="ar-IQ" sz="4400" b="1" dirty="0"/>
              <a:t>حديقةِ ، حديقةُ ،  حديقة ً</a:t>
            </a:r>
          </a:p>
          <a:p>
            <a:r>
              <a:rPr lang="ar-IQ" sz="4400" b="1" dirty="0"/>
              <a:t>هنا اللفظ تاء فتكتب </a:t>
            </a:r>
            <a:r>
              <a:rPr lang="ar-IQ" sz="4400" b="1" dirty="0">
                <a:solidFill>
                  <a:srgbClr val="FF0000"/>
                </a:solidFill>
              </a:rPr>
              <a:t>(ة )</a:t>
            </a:r>
            <a:r>
              <a:rPr lang="ar-IQ" sz="4400" b="1" dirty="0"/>
              <a:t> بالنقاط </a:t>
            </a:r>
            <a:r>
              <a:rPr lang="ar-IQ" sz="2800" b="1" dirty="0" smtClean="0"/>
              <a:t>                                </a:t>
            </a:r>
            <a:endParaRPr lang="ar-IQ" sz="2800" b="1" dirty="0"/>
          </a:p>
        </p:txBody>
      </p:sp>
    </p:spTree>
    <p:extLst>
      <p:ext uri="{BB962C8B-B14F-4D97-AF65-F5344CB8AC3E}">
        <p14:creationId xmlns:p14="http://schemas.microsoft.com/office/powerpoint/2010/main" val="104951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7964" y="-117986"/>
            <a:ext cx="12449964" cy="765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72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24691" y="519255"/>
            <a:ext cx="1188371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3600" b="1" dirty="0">
                <a:solidFill>
                  <a:srgbClr val="FF0000"/>
                </a:solidFill>
              </a:rPr>
              <a:t>ان التمييز بين كتابة هذين النوعين من الالف يكون بحسب القاعدة التي تكون بالشكل الاتي</a:t>
            </a:r>
            <a:r>
              <a:rPr lang="ar-IQ" sz="2800" b="1" dirty="0"/>
              <a:t> </a:t>
            </a:r>
            <a:r>
              <a:rPr lang="ar-IQ" sz="2800" b="1" dirty="0" smtClean="0"/>
              <a:t>:</a:t>
            </a:r>
            <a:endParaRPr lang="ar-IQ" sz="2800" b="1" dirty="0"/>
          </a:p>
          <a:p>
            <a:r>
              <a:rPr lang="ar-IQ" sz="2800" b="1" dirty="0"/>
              <a:t>1-	تكتب الالف ممدودة (قائمة ) في كلمة ثلاثية اذا كان</a:t>
            </a:r>
            <a:r>
              <a:rPr lang="ar-IQ" sz="2800" b="1" dirty="0">
                <a:solidFill>
                  <a:srgbClr val="FF0000"/>
                </a:solidFill>
              </a:rPr>
              <a:t> اصلها </a:t>
            </a:r>
            <a:r>
              <a:rPr lang="ar-IQ" sz="2800" b="1" dirty="0" err="1">
                <a:solidFill>
                  <a:srgbClr val="FF0000"/>
                </a:solidFill>
              </a:rPr>
              <a:t>واوا</a:t>
            </a:r>
            <a:r>
              <a:rPr lang="ar-IQ" sz="2800" b="1" dirty="0">
                <a:solidFill>
                  <a:srgbClr val="FF0000"/>
                </a:solidFill>
              </a:rPr>
              <a:t> </a:t>
            </a:r>
            <a:r>
              <a:rPr lang="ar-IQ" sz="2800" b="1" dirty="0"/>
              <a:t>، وتكتب مقصورة </a:t>
            </a:r>
            <a:endParaRPr lang="ar-IQ" sz="2800" b="1" dirty="0" smtClean="0"/>
          </a:p>
          <a:p>
            <a:r>
              <a:rPr lang="ar-IQ" sz="2800" b="1" dirty="0" smtClean="0"/>
              <a:t>(</a:t>
            </a:r>
            <a:r>
              <a:rPr lang="ar-IQ" sz="2800" b="1" dirty="0"/>
              <a:t>بصورة الياء ) اذا كان</a:t>
            </a:r>
            <a:r>
              <a:rPr lang="ar-IQ" sz="2800" b="1" dirty="0">
                <a:solidFill>
                  <a:srgbClr val="FF0000"/>
                </a:solidFill>
              </a:rPr>
              <a:t> اصلها </a:t>
            </a:r>
            <a:r>
              <a:rPr lang="ar-IQ" sz="2800" b="1" dirty="0" smtClean="0">
                <a:solidFill>
                  <a:srgbClr val="FF0000"/>
                </a:solidFill>
              </a:rPr>
              <a:t>ياءً</a:t>
            </a:r>
            <a:r>
              <a:rPr lang="ar-IQ" sz="2800" b="1" dirty="0" smtClean="0"/>
              <a:t> </a:t>
            </a:r>
            <a:r>
              <a:rPr lang="ar-IQ" sz="2800" b="1" dirty="0"/>
              <a:t>مثل </a:t>
            </a:r>
            <a:r>
              <a:rPr lang="ar-IQ" sz="2800" b="1" dirty="0" smtClean="0"/>
              <a:t>:</a:t>
            </a:r>
          </a:p>
          <a:p>
            <a:r>
              <a:rPr lang="ar-IQ" sz="2800" b="1" dirty="0" smtClean="0"/>
              <a:t> </a:t>
            </a:r>
            <a:endParaRPr lang="ar-IQ" sz="2800" b="1" dirty="0"/>
          </a:p>
          <a:p>
            <a:r>
              <a:rPr lang="ar-IQ" sz="4000" b="1" dirty="0">
                <a:solidFill>
                  <a:srgbClr val="FF0000"/>
                </a:solidFill>
              </a:rPr>
              <a:t>أ‌-	في الافعال :</a:t>
            </a:r>
          </a:p>
          <a:p>
            <a:r>
              <a:rPr lang="ar-IQ" sz="2800" b="1" dirty="0"/>
              <a:t>عدا </a:t>
            </a:r>
            <a:r>
              <a:rPr lang="ar-IQ" sz="2800" b="1" dirty="0" smtClean="0"/>
              <a:t>:   </a:t>
            </a:r>
            <a:r>
              <a:rPr lang="ar-IQ" sz="3600" b="1" dirty="0" smtClean="0"/>
              <a:t> </a:t>
            </a:r>
            <a:r>
              <a:rPr lang="ar-IQ" sz="3600" b="1" dirty="0" smtClean="0">
                <a:solidFill>
                  <a:srgbClr val="FF0000"/>
                </a:solidFill>
              </a:rPr>
              <a:t>اصلها </a:t>
            </a:r>
            <a:r>
              <a:rPr lang="ar-IQ" sz="3600" b="1" dirty="0" err="1">
                <a:solidFill>
                  <a:srgbClr val="FF0000"/>
                </a:solidFill>
              </a:rPr>
              <a:t>واوا</a:t>
            </a:r>
            <a:r>
              <a:rPr lang="ar-IQ" sz="3600" b="1" dirty="0"/>
              <a:t> </a:t>
            </a:r>
            <a:r>
              <a:rPr lang="ar-IQ" sz="3600" b="1" dirty="0" smtClean="0"/>
              <a:t> </a:t>
            </a:r>
            <a:r>
              <a:rPr lang="ar-IQ" sz="2800" b="1" dirty="0" smtClean="0"/>
              <a:t>   يعدو </a:t>
            </a:r>
            <a:endParaRPr lang="ar-IQ" sz="2800" b="1" dirty="0"/>
          </a:p>
          <a:p>
            <a:r>
              <a:rPr lang="ar-IQ" sz="2800" b="1" dirty="0"/>
              <a:t>سما : </a:t>
            </a:r>
            <a:r>
              <a:rPr lang="ar-IQ" sz="2800" b="1" dirty="0" smtClean="0"/>
              <a:t>    اصلها             يسمو </a:t>
            </a:r>
            <a:endParaRPr lang="ar-IQ" sz="2800" b="1" dirty="0"/>
          </a:p>
          <a:p>
            <a:r>
              <a:rPr lang="ar-IQ" sz="2800" b="1" dirty="0"/>
              <a:t>دعا : </a:t>
            </a:r>
            <a:r>
              <a:rPr lang="ar-IQ" sz="2800" b="1" dirty="0" smtClean="0"/>
              <a:t>     اصلها            يدعو </a:t>
            </a:r>
            <a:endParaRPr lang="ar-IQ" sz="2800" b="1" dirty="0"/>
          </a:p>
          <a:p>
            <a:r>
              <a:rPr lang="ar-IQ" sz="2800" b="1" dirty="0"/>
              <a:t>مشى </a:t>
            </a:r>
            <a:r>
              <a:rPr lang="ar-IQ" sz="2800" b="1" dirty="0" smtClean="0"/>
              <a:t>:   </a:t>
            </a:r>
            <a:r>
              <a:rPr lang="ar-IQ" sz="4000" b="1" dirty="0" smtClean="0">
                <a:solidFill>
                  <a:srgbClr val="FF0000"/>
                </a:solidFill>
              </a:rPr>
              <a:t>اصلها </a:t>
            </a:r>
            <a:r>
              <a:rPr lang="ar-IQ" sz="4000" b="1" dirty="0">
                <a:solidFill>
                  <a:srgbClr val="FF0000"/>
                </a:solidFill>
              </a:rPr>
              <a:t>ياء </a:t>
            </a:r>
            <a:r>
              <a:rPr lang="ar-IQ" sz="2800" b="1" dirty="0" smtClean="0"/>
              <a:t>  يمشي </a:t>
            </a:r>
            <a:endParaRPr lang="ar-IQ" sz="2800" b="1" dirty="0"/>
          </a:p>
          <a:p>
            <a:r>
              <a:rPr lang="ar-IQ" sz="2800" b="1" dirty="0"/>
              <a:t>سقى: </a:t>
            </a:r>
            <a:r>
              <a:rPr lang="ar-IQ" sz="2800" b="1" dirty="0" smtClean="0"/>
              <a:t>   اصلها              يسقي  </a:t>
            </a:r>
            <a:endParaRPr lang="ar-IQ" sz="2800" b="1" dirty="0"/>
          </a:p>
        </p:txBody>
      </p:sp>
    </p:spTree>
    <p:extLst>
      <p:ext uri="{BB962C8B-B14F-4D97-AF65-F5344CB8AC3E}">
        <p14:creationId xmlns:p14="http://schemas.microsoft.com/office/powerpoint/2010/main" val="209592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905" y="-227165"/>
            <a:ext cx="10560191" cy="731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5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593273" y="277090"/>
            <a:ext cx="1009996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4400" dirty="0">
              <a:solidFill>
                <a:srgbClr val="FF0000"/>
              </a:solidFill>
            </a:endParaRPr>
          </a:p>
          <a:p>
            <a:pPr marL="742950" indent="-742950">
              <a:buAutoNum type="arabic1Minus" startAt="2"/>
            </a:pPr>
            <a:r>
              <a:rPr lang="ar-IQ" sz="4400" b="1" dirty="0" smtClean="0">
                <a:solidFill>
                  <a:srgbClr val="FF0000"/>
                </a:solidFill>
              </a:rPr>
              <a:t>في </a:t>
            </a:r>
            <a:r>
              <a:rPr lang="ar-IQ" sz="4400" b="1" dirty="0">
                <a:solidFill>
                  <a:srgbClr val="FF0000"/>
                </a:solidFill>
              </a:rPr>
              <a:t>الاسماء </a:t>
            </a:r>
            <a:r>
              <a:rPr lang="ar-IQ" sz="44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ar-IQ" sz="4400" b="1" dirty="0" smtClean="0">
                <a:solidFill>
                  <a:srgbClr val="FF0000"/>
                </a:solidFill>
              </a:rPr>
              <a:t>1_  </a:t>
            </a:r>
            <a:r>
              <a:rPr lang="ar-IQ" sz="4400" b="1" dirty="0" smtClean="0"/>
              <a:t>القفا</a:t>
            </a:r>
            <a:r>
              <a:rPr lang="ar-IQ" sz="4400" b="1" dirty="0" smtClean="0">
                <a:solidFill>
                  <a:srgbClr val="FF0000"/>
                </a:solidFill>
              </a:rPr>
              <a:t> </a:t>
            </a:r>
            <a:r>
              <a:rPr lang="ar-IQ" sz="4000" b="1" dirty="0" smtClean="0"/>
              <a:t>،العصا </a:t>
            </a:r>
            <a:r>
              <a:rPr lang="ar-IQ" sz="4000" b="1" dirty="0"/>
              <a:t>، الصبا ، السنا ، الخطأ ، الاذى ، المدى  ، الاسى ، الندى ، النوى .</a:t>
            </a:r>
          </a:p>
          <a:p>
            <a:endParaRPr lang="ar-IQ" sz="4000" b="1" dirty="0"/>
          </a:p>
          <a:p>
            <a:r>
              <a:rPr lang="ar-IQ" sz="4400" b="1" dirty="0">
                <a:solidFill>
                  <a:srgbClr val="FF0000"/>
                </a:solidFill>
              </a:rPr>
              <a:t>2-	وتكتب في كل كلمة زاد عدد حروفها عن ثلاثة احرف ، ياء مهملة </a:t>
            </a:r>
            <a:r>
              <a:rPr lang="ar-IQ" sz="4400" b="1" dirty="0" smtClean="0">
                <a:solidFill>
                  <a:srgbClr val="FF0000"/>
                </a:solidFill>
              </a:rPr>
              <a:t>(أي </a:t>
            </a:r>
            <a:r>
              <a:rPr lang="ar-IQ" sz="4400" b="1" dirty="0">
                <a:solidFill>
                  <a:srgbClr val="FF0000"/>
                </a:solidFill>
              </a:rPr>
              <a:t>من غير نقاط </a:t>
            </a:r>
            <a:r>
              <a:rPr lang="ar-IQ" sz="4400" b="1" dirty="0" smtClean="0">
                <a:solidFill>
                  <a:srgbClr val="FF0000"/>
                </a:solidFill>
              </a:rPr>
              <a:t>):</a:t>
            </a:r>
          </a:p>
          <a:p>
            <a:endParaRPr lang="ar-IQ" sz="4400" b="1" dirty="0">
              <a:solidFill>
                <a:srgbClr val="FF0000"/>
              </a:solidFill>
            </a:endParaRPr>
          </a:p>
          <a:p>
            <a:r>
              <a:rPr lang="ar-IQ" sz="4000" b="1" dirty="0"/>
              <a:t>   اهدى ، اعطى ، استلقى ، مستشفى ، صغرى ، عيسى . </a:t>
            </a:r>
          </a:p>
          <a:p>
            <a:r>
              <a:rPr lang="ar-IQ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2893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29203" y="888368"/>
            <a:ext cx="13450406" cy="5081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59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2747" y="1548335"/>
            <a:ext cx="12477495" cy="376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85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0"/>
            <a:ext cx="1209501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2800" dirty="0"/>
          </a:p>
          <a:p>
            <a:r>
              <a:rPr lang="ar-IQ" sz="2800" dirty="0"/>
              <a:t>       </a:t>
            </a:r>
            <a:r>
              <a:rPr lang="ar-IQ" sz="3200" b="1" dirty="0"/>
              <a:t> حرفان يصعب على كثير من الناس التمييز بينهما  ، حيث يخلط من ابنائنا بين هذين </a:t>
            </a:r>
          </a:p>
          <a:p>
            <a:r>
              <a:rPr lang="ar-IQ" sz="3200" b="1" dirty="0"/>
              <a:t>الحرفين رغم انهما يختلفان كتابة ونطقا </a:t>
            </a:r>
            <a:r>
              <a:rPr lang="ar-IQ" sz="3200" b="1" dirty="0" smtClean="0"/>
              <a:t>. </a:t>
            </a:r>
            <a:r>
              <a:rPr lang="ar-IQ" sz="3200" b="1" dirty="0"/>
              <a:t>وقد جاء في الكتاب ((العقد الفريد في فن التجويد لعلي احمد صبرة ))عند  ((الكلام على مخارج اللسان)).</a:t>
            </a:r>
          </a:p>
          <a:p>
            <a:r>
              <a:rPr lang="ar-IQ" sz="3200" b="1" dirty="0">
                <a:solidFill>
                  <a:srgbClr val="FF0000"/>
                </a:solidFill>
              </a:rPr>
              <a:t>(الضاد </a:t>
            </a:r>
            <a:r>
              <a:rPr lang="ar-IQ" sz="3200" b="1" dirty="0" smtClean="0">
                <a:solidFill>
                  <a:srgbClr val="FF0000"/>
                </a:solidFill>
              </a:rPr>
              <a:t>)</a:t>
            </a:r>
            <a:r>
              <a:rPr lang="en-US" sz="3200" b="1" dirty="0" smtClean="0">
                <a:solidFill>
                  <a:srgbClr val="FF0000"/>
                </a:solidFill>
              </a:rPr>
              <a:t>  </a:t>
            </a:r>
            <a:r>
              <a:rPr lang="ar-IQ" sz="3200" b="1" dirty="0" smtClean="0">
                <a:solidFill>
                  <a:srgbClr val="FF0000"/>
                </a:solidFill>
              </a:rPr>
              <a:t>تخرج </a:t>
            </a:r>
            <a:r>
              <a:rPr lang="ar-IQ" sz="3200" b="1" dirty="0">
                <a:solidFill>
                  <a:srgbClr val="FF0000"/>
                </a:solidFill>
              </a:rPr>
              <a:t>من احدى حافتي اللسان مما يلي الاضراس .</a:t>
            </a:r>
          </a:p>
          <a:p>
            <a:r>
              <a:rPr lang="ar-IQ" sz="3200" b="1" dirty="0">
                <a:solidFill>
                  <a:srgbClr val="FF0000"/>
                </a:solidFill>
              </a:rPr>
              <a:t>(والظاء</a:t>
            </a:r>
            <a:r>
              <a:rPr lang="ar-IQ" sz="3200" b="1" dirty="0" smtClean="0">
                <a:solidFill>
                  <a:srgbClr val="FF0000"/>
                </a:solidFill>
              </a:rPr>
              <a:t>)</a:t>
            </a:r>
            <a:r>
              <a:rPr lang="en-US" sz="3200" b="1" dirty="0" smtClean="0">
                <a:solidFill>
                  <a:srgbClr val="FF0000"/>
                </a:solidFill>
              </a:rPr>
              <a:t>  </a:t>
            </a:r>
            <a:r>
              <a:rPr lang="ar-IQ" sz="3200" b="1" dirty="0" smtClean="0">
                <a:solidFill>
                  <a:srgbClr val="FF0000"/>
                </a:solidFill>
              </a:rPr>
              <a:t>تخرج </a:t>
            </a:r>
            <a:r>
              <a:rPr lang="ar-IQ" sz="3200" b="1" dirty="0">
                <a:solidFill>
                  <a:srgbClr val="FF0000"/>
                </a:solidFill>
              </a:rPr>
              <a:t>من مقدمة اللسان مع اطراف الثنايا من قرب اللثة </a:t>
            </a:r>
            <a:r>
              <a:rPr lang="ar-IQ" sz="3200" b="1" dirty="0" smtClean="0">
                <a:solidFill>
                  <a:srgbClr val="FF0000"/>
                </a:solidFill>
              </a:rPr>
              <a:t>.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endParaRPr lang="ar-IQ" sz="3200" b="1" dirty="0">
              <a:solidFill>
                <a:srgbClr val="FF0000"/>
              </a:solidFill>
            </a:endParaRPr>
          </a:p>
          <a:p>
            <a:r>
              <a:rPr lang="ar-IQ" sz="3200" b="1" dirty="0"/>
              <a:t>    وبعض اشقائنا العرب في غير العراق يلفظون </a:t>
            </a:r>
            <a:r>
              <a:rPr lang="ar-IQ" sz="3200" b="1" dirty="0">
                <a:solidFill>
                  <a:srgbClr val="FF0000"/>
                </a:solidFill>
              </a:rPr>
              <a:t>(الضاد )(دالا)</a:t>
            </a:r>
            <a:r>
              <a:rPr lang="ar-IQ" sz="3200" b="1" dirty="0"/>
              <a:t> في الكلام العامي ،فيقولون في (ضحك) : (دحك ) كما هو الحال عند عامة المصرين والفلسطينيين .</a:t>
            </a:r>
          </a:p>
          <a:p>
            <a:r>
              <a:rPr lang="ar-IQ" sz="3200" b="1" dirty="0"/>
              <a:t>     كما يلفظ </a:t>
            </a:r>
            <a:r>
              <a:rPr lang="ar-IQ" sz="3200" b="1" dirty="0">
                <a:solidFill>
                  <a:srgbClr val="FF0000"/>
                </a:solidFill>
              </a:rPr>
              <a:t>(الظاء) (</a:t>
            </a:r>
            <a:r>
              <a:rPr lang="ar-IQ" sz="3200" b="1" dirty="0" err="1">
                <a:solidFill>
                  <a:srgbClr val="FF0000"/>
                </a:solidFill>
              </a:rPr>
              <a:t>زايا</a:t>
            </a:r>
            <a:r>
              <a:rPr lang="ar-IQ" sz="3200" b="1" dirty="0">
                <a:solidFill>
                  <a:srgbClr val="FF0000"/>
                </a:solidFill>
              </a:rPr>
              <a:t>)</a:t>
            </a:r>
            <a:r>
              <a:rPr lang="ar-IQ" sz="3200" b="1" dirty="0"/>
              <a:t>فبقولون في كلمة (الحفظ) بمعنى الاستظهار (الحفز) . فاذا عرفنا صفة صوتي هذين الحرفين ،فينبغي ان نعرف ان (الضاد) اخت (الصاد) بالرسم . وان (الظاء)اخت (الطاء ) بالرسم ، ولا يجوز وضع احداهما موضع الاخرى .</a:t>
            </a:r>
          </a:p>
        </p:txBody>
      </p:sp>
    </p:spTree>
    <p:extLst>
      <p:ext uri="{BB962C8B-B14F-4D97-AF65-F5344CB8AC3E}">
        <p14:creationId xmlns:p14="http://schemas.microsoft.com/office/powerpoint/2010/main" val="267148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-420577"/>
            <a:ext cx="1203569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4000" b="1" dirty="0" smtClean="0"/>
              <a:t> </a:t>
            </a:r>
          </a:p>
          <a:p>
            <a:endParaRPr lang="ar-IQ" sz="4000" b="1" dirty="0" smtClean="0"/>
          </a:p>
          <a:p>
            <a:pPr algn="ctr"/>
            <a:endParaRPr lang="ar-IQ" sz="4000" b="1" dirty="0" smtClean="0">
              <a:solidFill>
                <a:srgbClr val="FF0000"/>
              </a:solidFill>
            </a:endParaRPr>
          </a:p>
          <a:p>
            <a:pPr algn="ctr"/>
            <a:r>
              <a:rPr lang="ar-IQ" sz="7200" b="1" dirty="0" smtClean="0">
                <a:solidFill>
                  <a:srgbClr val="FF0000"/>
                </a:solidFill>
              </a:rPr>
              <a:t>قــــــواعد كتابــــــــــة </a:t>
            </a:r>
          </a:p>
          <a:p>
            <a:r>
              <a:rPr lang="ar-IQ" sz="7200" b="1" dirty="0" smtClean="0">
                <a:solidFill>
                  <a:srgbClr val="FF0000"/>
                </a:solidFill>
              </a:rPr>
              <a:t>التـــــاء المربوطة  والتاء المفتوحـــــة .</a:t>
            </a:r>
          </a:p>
          <a:p>
            <a:r>
              <a:rPr lang="ar-IQ" dirty="0" smtClean="0">
                <a:solidFill>
                  <a:srgbClr val="FF0000"/>
                </a:solidFill>
              </a:rPr>
              <a:t>                 </a:t>
            </a:r>
            <a:endParaRPr lang="ar-IQ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41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692727" y="-357203"/>
            <a:ext cx="11360727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2400" b="1" dirty="0"/>
          </a:p>
          <a:p>
            <a:r>
              <a:rPr lang="ar-IQ" sz="2800" b="1" dirty="0">
                <a:solidFill>
                  <a:srgbClr val="FF0000"/>
                </a:solidFill>
              </a:rPr>
              <a:t>بظ : </a:t>
            </a:r>
            <a:r>
              <a:rPr lang="ar-IQ" sz="2800" b="1" dirty="0"/>
              <a:t>بظ العود ، حرك اوتاره واعد للضرب .  </a:t>
            </a:r>
            <a:r>
              <a:rPr lang="en-US" sz="2800" b="1" dirty="0" smtClean="0"/>
              <a:t>      </a:t>
            </a:r>
            <a:r>
              <a:rPr lang="ar-IQ" sz="2800" b="1" dirty="0" smtClean="0">
                <a:solidFill>
                  <a:srgbClr val="FF0000"/>
                </a:solidFill>
              </a:rPr>
              <a:t>أما </a:t>
            </a:r>
            <a:r>
              <a:rPr lang="ar-IQ" sz="2800" b="1" dirty="0">
                <a:solidFill>
                  <a:srgbClr val="FF0000"/>
                </a:solidFill>
              </a:rPr>
              <a:t>(البض)</a:t>
            </a:r>
            <a:r>
              <a:rPr lang="ar-IQ" sz="2800" b="1" dirty="0"/>
              <a:t> فالجسد </a:t>
            </a:r>
            <a:r>
              <a:rPr lang="ar-IQ" sz="2800" b="1" dirty="0" smtClean="0"/>
              <a:t>الرقيق .</a:t>
            </a:r>
          </a:p>
          <a:p>
            <a:endParaRPr lang="ar-IQ" sz="2800" b="1" dirty="0" smtClean="0"/>
          </a:p>
          <a:p>
            <a:r>
              <a:rPr lang="ar-IQ" sz="2800" b="1" dirty="0" smtClean="0">
                <a:solidFill>
                  <a:srgbClr val="FF0000"/>
                </a:solidFill>
              </a:rPr>
              <a:t>الحظ </a:t>
            </a:r>
            <a:r>
              <a:rPr lang="ar-IQ" sz="2800" b="1" dirty="0">
                <a:solidFill>
                  <a:srgbClr val="FF0000"/>
                </a:solidFill>
              </a:rPr>
              <a:t>:</a:t>
            </a:r>
            <a:r>
              <a:rPr lang="ar-IQ" sz="2800" b="1" dirty="0"/>
              <a:t> النصيب </a:t>
            </a:r>
            <a:r>
              <a:rPr lang="ar-IQ" sz="2800" b="1" dirty="0" smtClean="0"/>
              <a:t>.</a:t>
            </a:r>
            <a:r>
              <a:rPr lang="en-US" sz="2800" b="1" dirty="0" smtClean="0"/>
              <a:t>                    </a:t>
            </a:r>
            <a:r>
              <a:rPr lang="ar-IQ" sz="2800" b="1" dirty="0" smtClean="0">
                <a:solidFill>
                  <a:srgbClr val="FF0000"/>
                </a:solidFill>
              </a:rPr>
              <a:t>اما </a:t>
            </a:r>
            <a:r>
              <a:rPr lang="ar-IQ" sz="2800" b="1" dirty="0">
                <a:solidFill>
                  <a:srgbClr val="FF0000"/>
                </a:solidFill>
              </a:rPr>
              <a:t>(الحض )</a:t>
            </a:r>
            <a:r>
              <a:rPr lang="ar-IQ" sz="2800" b="1" dirty="0"/>
              <a:t>فمعناه الحث . والمحظوظ ذو </a:t>
            </a:r>
            <a:r>
              <a:rPr lang="ar-IQ" sz="2800" b="1" dirty="0" smtClean="0"/>
              <a:t>الحظ</a:t>
            </a:r>
            <a:endParaRPr lang="ar-IQ" sz="2800" b="1" dirty="0"/>
          </a:p>
          <a:p>
            <a:endParaRPr lang="ar-IQ" sz="2800" b="1" dirty="0"/>
          </a:p>
          <a:p>
            <a:r>
              <a:rPr lang="ar-IQ" sz="2800" b="1" dirty="0">
                <a:solidFill>
                  <a:srgbClr val="FF0000"/>
                </a:solidFill>
              </a:rPr>
              <a:t>الظفر :</a:t>
            </a:r>
            <a:r>
              <a:rPr lang="ar-IQ" sz="2800" b="1" dirty="0"/>
              <a:t> </a:t>
            </a:r>
            <a:r>
              <a:rPr lang="en-US" sz="2800" b="1" dirty="0" smtClean="0"/>
              <a:t> </a:t>
            </a:r>
            <a:r>
              <a:rPr lang="ar-IQ" sz="2800" b="1" dirty="0" smtClean="0"/>
              <a:t>الفوز </a:t>
            </a:r>
            <a:r>
              <a:rPr lang="ar-IQ" sz="2800" b="1" dirty="0"/>
              <a:t>والانتصار </a:t>
            </a:r>
            <a:r>
              <a:rPr lang="ar-IQ" sz="2800" b="1" dirty="0" smtClean="0"/>
              <a:t>،</a:t>
            </a:r>
            <a:r>
              <a:rPr lang="en-US" sz="2800" b="1" dirty="0" smtClean="0"/>
              <a:t>          </a:t>
            </a:r>
            <a:r>
              <a:rPr lang="ar-IQ" sz="2800" b="1" dirty="0" smtClean="0">
                <a:solidFill>
                  <a:srgbClr val="FF0000"/>
                </a:solidFill>
              </a:rPr>
              <a:t>أما </a:t>
            </a:r>
            <a:r>
              <a:rPr lang="ar-IQ" sz="2800" b="1" dirty="0">
                <a:solidFill>
                  <a:srgbClr val="FF0000"/>
                </a:solidFill>
              </a:rPr>
              <a:t>(ضفر) </a:t>
            </a:r>
            <a:r>
              <a:rPr lang="ar-IQ" sz="2800" b="1" dirty="0"/>
              <a:t>الشعر : معناها نسجه بعضه فوق بعض .</a:t>
            </a:r>
          </a:p>
          <a:p>
            <a:r>
              <a:rPr lang="ar-IQ" sz="2800" b="1" dirty="0">
                <a:solidFill>
                  <a:srgbClr val="FF0000"/>
                </a:solidFill>
              </a:rPr>
              <a:t>الظل : 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ar-IQ" sz="2800" b="1" dirty="0" smtClean="0"/>
              <a:t>الفيء</a:t>
            </a:r>
            <a:r>
              <a:rPr lang="ar-IQ" sz="2800" b="1" dirty="0"/>
              <a:t>،(وظل):دام </a:t>
            </a:r>
            <a:r>
              <a:rPr lang="ar-IQ" sz="2800" b="1" dirty="0" smtClean="0"/>
              <a:t>.</a:t>
            </a:r>
            <a:r>
              <a:rPr lang="en-US" sz="2800" b="1" dirty="0" smtClean="0"/>
              <a:t>       </a:t>
            </a:r>
            <a:r>
              <a:rPr lang="ar-IQ" sz="2800" b="1" dirty="0" smtClean="0">
                <a:solidFill>
                  <a:srgbClr val="FF0000"/>
                </a:solidFill>
              </a:rPr>
              <a:t>اما </a:t>
            </a:r>
            <a:r>
              <a:rPr lang="ar-IQ" sz="2800" b="1" dirty="0">
                <a:solidFill>
                  <a:srgbClr val="FF0000"/>
                </a:solidFill>
              </a:rPr>
              <a:t>(ضل): </a:t>
            </a:r>
            <a:r>
              <a:rPr lang="ar-IQ" sz="2800" b="1" dirty="0"/>
              <a:t>فمعناه تاه </a:t>
            </a:r>
            <a:r>
              <a:rPr lang="ar-IQ" sz="2800" b="1" dirty="0" smtClean="0"/>
              <a:t>..</a:t>
            </a:r>
            <a:endParaRPr lang="ar-IQ" sz="2800" b="1" dirty="0"/>
          </a:p>
          <a:p>
            <a:r>
              <a:rPr lang="ar-IQ" sz="2800" b="1" dirty="0">
                <a:solidFill>
                  <a:srgbClr val="FF0000"/>
                </a:solidFill>
              </a:rPr>
              <a:t>الظن :</a:t>
            </a:r>
            <a:r>
              <a:rPr lang="ar-IQ" sz="2800" b="1" dirty="0"/>
              <a:t> الشك ،</a:t>
            </a:r>
            <a:r>
              <a:rPr lang="ar-IQ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ar-IQ" sz="2800" b="1" dirty="0" smtClean="0">
                <a:solidFill>
                  <a:srgbClr val="FF0000"/>
                </a:solidFill>
              </a:rPr>
              <a:t>    </a:t>
            </a:r>
            <a:r>
              <a:rPr lang="en-US" sz="2800" b="1" dirty="0" smtClean="0">
                <a:solidFill>
                  <a:srgbClr val="FF0000"/>
                </a:solidFill>
              </a:rPr>
              <a:t>                  </a:t>
            </a:r>
            <a:r>
              <a:rPr lang="ar-IQ" sz="2800" b="1" dirty="0" smtClean="0">
                <a:solidFill>
                  <a:srgbClr val="FF0000"/>
                </a:solidFill>
              </a:rPr>
              <a:t>و(الضن </a:t>
            </a:r>
            <a:r>
              <a:rPr lang="ar-IQ" sz="2800" b="1" dirty="0">
                <a:solidFill>
                  <a:srgbClr val="FF0000"/>
                </a:solidFill>
              </a:rPr>
              <a:t>):</a:t>
            </a:r>
            <a:r>
              <a:rPr lang="ar-IQ" sz="2800" b="1" dirty="0"/>
              <a:t> البخل .والضنين : البخيل </a:t>
            </a:r>
            <a:r>
              <a:rPr lang="ar-IQ" sz="2800" b="1" dirty="0" smtClean="0"/>
              <a:t>.</a:t>
            </a:r>
            <a:endParaRPr lang="ar-IQ" sz="2800" b="1" dirty="0"/>
          </a:p>
          <a:p>
            <a:r>
              <a:rPr lang="ar-IQ" sz="2800" b="1" dirty="0">
                <a:solidFill>
                  <a:srgbClr val="FF0000"/>
                </a:solidFill>
              </a:rPr>
              <a:t>الظَهر :</a:t>
            </a:r>
            <a:r>
              <a:rPr lang="ar-IQ" sz="2800" b="1" dirty="0"/>
              <a:t> ضد البطن </a:t>
            </a:r>
            <a:r>
              <a:rPr lang="ar-IQ" sz="2800" b="1" dirty="0" smtClean="0"/>
              <a:t>.</a:t>
            </a:r>
            <a:r>
              <a:rPr lang="en-US" sz="2800" b="1" dirty="0" smtClean="0"/>
              <a:t>     </a:t>
            </a:r>
            <a:r>
              <a:rPr lang="ar-IQ" sz="2800" b="1" dirty="0" smtClean="0"/>
              <a:t>         </a:t>
            </a:r>
            <a:r>
              <a:rPr lang="ar-IQ" sz="2800" b="1" dirty="0" smtClean="0">
                <a:solidFill>
                  <a:srgbClr val="FF0000"/>
                </a:solidFill>
              </a:rPr>
              <a:t>و( ضهر )</a:t>
            </a:r>
            <a:r>
              <a:rPr lang="ar-IQ" sz="2800" b="1" dirty="0" smtClean="0"/>
              <a:t>  ضهر الجبل</a:t>
            </a:r>
          </a:p>
          <a:p>
            <a:r>
              <a:rPr lang="ar-IQ" sz="2800" b="1" dirty="0" smtClean="0">
                <a:solidFill>
                  <a:srgbClr val="FF0000"/>
                </a:solidFill>
              </a:rPr>
              <a:t>لغيظ </a:t>
            </a:r>
            <a:r>
              <a:rPr lang="ar-IQ" sz="2800" b="1" dirty="0">
                <a:solidFill>
                  <a:srgbClr val="FF0000"/>
                </a:solidFill>
              </a:rPr>
              <a:t>: </a:t>
            </a:r>
            <a:r>
              <a:rPr lang="ar-IQ" sz="2800" b="1" dirty="0"/>
              <a:t>الغضب . </a:t>
            </a:r>
            <a:r>
              <a:rPr lang="en-US" sz="2800" b="1" dirty="0" smtClean="0"/>
              <a:t>                    </a:t>
            </a:r>
            <a:r>
              <a:rPr lang="ar-IQ" sz="2800" b="1" dirty="0" smtClean="0">
                <a:solidFill>
                  <a:srgbClr val="FF0000"/>
                </a:solidFill>
              </a:rPr>
              <a:t>واما </a:t>
            </a:r>
            <a:r>
              <a:rPr lang="ar-IQ" sz="2800" b="1" dirty="0">
                <a:solidFill>
                  <a:srgbClr val="FF0000"/>
                </a:solidFill>
              </a:rPr>
              <a:t>(غاض )</a:t>
            </a:r>
            <a:r>
              <a:rPr lang="ar-IQ" sz="2800" b="1" dirty="0"/>
              <a:t>الماء فمعناه نقص</a:t>
            </a:r>
            <a:r>
              <a:rPr lang="ar-IQ" sz="2800" b="1" dirty="0" smtClean="0"/>
              <a:t>.</a:t>
            </a:r>
            <a:endParaRPr lang="ar-IQ" sz="2800" b="1" dirty="0"/>
          </a:p>
          <a:p>
            <a:r>
              <a:rPr lang="ar-IQ" sz="2800" b="1" dirty="0">
                <a:solidFill>
                  <a:srgbClr val="FF0000"/>
                </a:solidFill>
              </a:rPr>
              <a:t>فاظ :</a:t>
            </a:r>
            <a:r>
              <a:rPr lang="ar-IQ" sz="2800" b="1" dirty="0"/>
              <a:t> مات </a:t>
            </a:r>
            <a:r>
              <a:rPr lang="ar-IQ" sz="2800" b="1" dirty="0" smtClean="0"/>
              <a:t>.</a:t>
            </a:r>
            <a:r>
              <a:rPr lang="en-US" sz="2800" b="1" dirty="0" smtClean="0"/>
              <a:t>                         </a:t>
            </a:r>
            <a:r>
              <a:rPr lang="ar-IQ" sz="2800" b="1" dirty="0" smtClean="0">
                <a:solidFill>
                  <a:srgbClr val="FF0000"/>
                </a:solidFill>
              </a:rPr>
              <a:t>و(فاض </a:t>
            </a:r>
            <a:r>
              <a:rPr lang="ar-IQ" sz="2800" b="1" dirty="0">
                <a:solidFill>
                  <a:srgbClr val="FF0000"/>
                </a:solidFill>
              </a:rPr>
              <a:t>)</a:t>
            </a:r>
            <a:r>
              <a:rPr lang="ar-IQ" sz="2800" b="1" dirty="0"/>
              <a:t>الماء :زاد وسال ، وتأتي بمعنى مات ايضا </a:t>
            </a:r>
            <a:r>
              <a:rPr lang="ar-IQ" sz="2800" b="1" dirty="0" smtClean="0"/>
              <a:t>.</a:t>
            </a:r>
            <a:endParaRPr lang="ar-IQ" sz="2800" b="1" dirty="0"/>
          </a:p>
          <a:p>
            <a:r>
              <a:rPr lang="ar-IQ" sz="2800" b="1" dirty="0">
                <a:solidFill>
                  <a:srgbClr val="FF0000"/>
                </a:solidFill>
              </a:rPr>
              <a:t>التقريظ :</a:t>
            </a:r>
            <a:r>
              <a:rPr lang="ar-IQ" sz="2800" b="1" dirty="0"/>
              <a:t> المدح . </a:t>
            </a:r>
            <a:r>
              <a:rPr lang="en-US" sz="2800" b="1" dirty="0" smtClean="0"/>
              <a:t>                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ar-IQ" sz="2800" b="1" dirty="0" smtClean="0">
                <a:solidFill>
                  <a:srgbClr val="FF0000"/>
                </a:solidFill>
              </a:rPr>
              <a:t>واما </a:t>
            </a:r>
            <a:r>
              <a:rPr lang="ar-IQ" sz="2800" b="1" dirty="0">
                <a:solidFill>
                  <a:srgbClr val="FF0000"/>
                </a:solidFill>
              </a:rPr>
              <a:t>(التقريض ): </a:t>
            </a:r>
            <a:r>
              <a:rPr lang="ar-IQ" sz="2800" b="1" dirty="0"/>
              <a:t>فصناعة الشعر </a:t>
            </a:r>
            <a:r>
              <a:rPr lang="ar-IQ" sz="2800" b="1" dirty="0" smtClean="0"/>
              <a:t>.</a:t>
            </a:r>
            <a:endParaRPr lang="ar-IQ" sz="2800" b="1" dirty="0">
              <a:solidFill>
                <a:srgbClr val="FF0000"/>
              </a:solidFill>
            </a:endParaRPr>
          </a:p>
          <a:p>
            <a:r>
              <a:rPr lang="ar-IQ" sz="2800" b="1" dirty="0" err="1">
                <a:solidFill>
                  <a:srgbClr val="FF0000"/>
                </a:solidFill>
              </a:rPr>
              <a:t>المرظ</a:t>
            </a:r>
            <a:r>
              <a:rPr lang="ar-IQ" sz="2800" b="1" dirty="0">
                <a:solidFill>
                  <a:srgbClr val="FF0000"/>
                </a:solidFill>
              </a:rPr>
              <a:t> : </a:t>
            </a:r>
            <a:r>
              <a:rPr lang="ar-IQ" sz="2800" b="1" dirty="0"/>
              <a:t>الجوع الشديد </a:t>
            </a:r>
            <a:r>
              <a:rPr lang="en-US" sz="2800" b="1" dirty="0" smtClean="0"/>
              <a:t>      </a:t>
            </a:r>
            <a:r>
              <a:rPr lang="ar-IQ" sz="2800" b="1" dirty="0" smtClean="0"/>
              <a:t> </a:t>
            </a:r>
            <a:r>
              <a:rPr lang="ar-IQ" sz="2800" b="1" dirty="0">
                <a:solidFill>
                  <a:srgbClr val="FF0000"/>
                </a:solidFill>
              </a:rPr>
              <a:t>و (المرض)</a:t>
            </a:r>
            <a:r>
              <a:rPr lang="ar-IQ" sz="2800" b="1" dirty="0"/>
              <a:t>الداء</a:t>
            </a:r>
            <a:r>
              <a:rPr lang="ar-IQ" sz="2800" b="1" dirty="0" smtClean="0"/>
              <a:t>.</a:t>
            </a:r>
            <a:endParaRPr lang="ar-IQ" sz="2800" b="1" dirty="0"/>
          </a:p>
          <a:p>
            <a:r>
              <a:rPr lang="ar-IQ" sz="2800" b="1" dirty="0">
                <a:solidFill>
                  <a:srgbClr val="FF0000"/>
                </a:solidFill>
              </a:rPr>
              <a:t>النظير :</a:t>
            </a:r>
            <a:r>
              <a:rPr lang="ar-IQ" sz="2800" b="1" dirty="0"/>
              <a:t> المثيل ، </a:t>
            </a:r>
            <a:r>
              <a:rPr lang="en-US" sz="2800" b="1" dirty="0" smtClean="0"/>
              <a:t>           </a:t>
            </a:r>
            <a:r>
              <a:rPr lang="ar-IQ" sz="2800" b="1" dirty="0" smtClean="0">
                <a:solidFill>
                  <a:srgbClr val="FF0000"/>
                </a:solidFill>
              </a:rPr>
              <a:t>وأما </a:t>
            </a:r>
            <a:r>
              <a:rPr lang="ar-IQ" sz="2800" b="1" dirty="0">
                <a:solidFill>
                  <a:srgbClr val="FF0000"/>
                </a:solidFill>
              </a:rPr>
              <a:t>(النضر)</a:t>
            </a:r>
            <a:r>
              <a:rPr lang="ar-IQ" sz="2800" b="1" dirty="0"/>
              <a:t>فالحسن </a:t>
            </a:r>
            <a:r>
              <a:rPr lang="en-US" sz="2800" b="1" dirty="0" smtClean="0"/>
              <a:t>  </a:t>
            </a:r>
            <a:r>
              <a:rPr lang="ar-IQ" sz="2800" b="1" dirty="0" smtClean="0"/>
              <a:t>.</a:t>
            </a:r>
            <a:r>
              <a:rPr lang="ar-IQ" sz="2800" b="1" dirty="0">
                <a:solidFill>
                  <a:srgbClr val="FF0000"/>
                </a:solidFill>
              </a:rPr>
              <a:t>والنظرة :</a:t>
            </a:r>
            <a:r>
              <a:rPr lang="ar-IQ" sz="2800" b="1" dirty="0"/>
              <a:t> الحسن </a:t>
            </a:r>
            <a:r>
              <a:rPr lang="en-US" sz="2800" b="1" dirty="0" smtClean="0"/>
              <a:t>   </a:t>
            </a:r>
            <a:r>
              <a:rPr lang="ar-IQ" sz="2800" b="1" dirty="0" smtClean="0">
                <a:solidFill>
                  <a:srgbClr val="FF0000"/>
                </a:solidFill>
              </a:rPr>
              <a:t>(</a:t>
            </a:r>
            <a:r>
              <a:rPr lang="ar-IQ" sz="2800" b="1" dirty="0">
                <a:solidFill>
                  <a:srgbClr val="FF0000"/>
                </a:solidFill>
              </a:rPr>
              <a:t>والنضار )</a:t>
            </a:r>
            <a:r>
              <a:rPr lang="ar-IQ" sz="2800" b="1" dirty="0" smtClean="0"/>
              <a:t>الذهب والفضة .</a:t>
            </a:r>
            <a:endParaRPr lang="ar-IQ" sz="2800" b="1" dirty="0"/>
          </a:p>
          <a:p>
            <a:r>
              <a:rPr lang="ar-IQ" sz="2800" b="1" dirty="0">
                <a:solidFill>
                  <a:srgbClr val="FF0000"/>
                </a:solidFill>
              </a:rPr>
              <a:t>الناظرة : </a:t>
            </a:r>
            <a:r>
              <a:rPr lang="ar-IQ" sz="2800" b="1" dirty="0"/>
              <a:t>العين . </a:t>
            </a:r>
            <a:r>
              <a:rPr lang="en-US" sz="2800" b="1" dirty="0" smtClean="0"/>
              <a:t>       </a:t>
            </a:r>
            <a:r>
              <a:rPr lang="ar-IQ" sz="2800" b="1" dirty="0" smtClean="0">
                <a:solidFill>
                  <a:srgbClr val="FF0000"/>
                </a:solidFill>
              </a:rPr>
              <a:t>و </a:t>
            </a:r>
            <a:r>
              <a:rPr lang="ar-IQ" sz="2800" b="1" dirty="0">
                <a:solidFill>
                  <a:srgbClr val="FF0000"/>
                </a:solidFill>
              </a:rPr>
              <a:t>(نظر )</a:t>
            </a:r>
            <a:r>
              <a:rPr lang="ar-IQ" sz="2800" b="1" dirty="0"/>
              <a:t>ابصر بعينه </a:t>
            </a:r>
            <a:r>
              <a:rPr lang="ar-IQ" sz="2800" b="1" dirty="0" smtClean="0"/>
              <a:t>.</a:t>
            </a:r>
            <a:r>
              <a:rPr lang="en-US" sz="2800" b="1" dirty="0" smtClean="0"/>
              <a:t>    </a:t>
            </a:r>
            <a:r>
              <a:rPr lang="ar-IQ" sz="2800" b="1" dirty="0" smtClean="0"/>
              <a:t> </a:t>
            </a:r>
            <a:r>
              <a:rPr lang="ar-IQ" sz="2800" b="1" dirty="0">
                <a:solidFill>
                  <a:srgbClr val="FF0000"/>
                </a:solidFill>
              </a:rPr>
              <a:t>والناضرة :</a:t>
            </a:r>
            <a:r>
              <a:rPr lang="ar-IQ" sz="2800" b="1" dirty="0"/>
              <a:t> الجميلة </a:t>
            </a:r>
            <a:r>
              <a:rPr lang="ar-IQ" sz="2800" b="1" dirty="0" smtClean="0"/>
              <a:t>.</a:t>
            </a:r>
          </a:p>
          <a:p>
            <a:r>
              <a:rPr lang="ar-IQ" sz="2800" b="1" dirty="0" smtClean="0">
                <a:solidFill>
                  <a:srgbClr val="FF0000"/>
                </a:solidFill>
              </a:rPr>
              <a:t>بيض: </a:t>
            </a:r>
            <a:r>
              <a:rPr lang="ar-IQ" sz="2800" b="1" dirty="0" smtClean="0"/>
              <a:t>جميع البيض        </a:t>
            </a:r>
            <a:r>
              <a:rPr lang="ar-IQ" sz="2800" b="1" dirty="0" err="1" smtClean="0">
                <a:solidFill>
                  <a:srgbClr val="FF0000"/>
                </a:solidFill>
              </a:rPr>
              <a:t>بيظ</a:t>
            </a:r>
            <a:r>
              <a:rPr lang="ar-IQ" sz="2800" b="1" dirty="0" smtClean="0">
                <a:solidFill>
                  <a:srgbClr val="FF0000"/>
                </a:solidFill>
              </a:rPr>
              <a:t> :</a:t>
            </a:r>
            <a:r>
              <a:rPr lang="ar-IQ" sz="2800" b="1" dirty="0" smtClean="0"/>
              <a:t> بيض النمل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4326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830286" y="348121"/>
            <a:ext cx="631371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8800" b="1" dirty="0" smtClean="0">
                <a:solidFill>
                  <a:srgbClr val="FF0000"/>
                </a:solidFill>
              </a:rPr>
              <a:t>الهمزة </a:t>
            </a:r>
            <a:r>
              <a:rPr lang="ar-IQ" sz="8800" b="1" dirty="0">
                <a:solidFill>
                  <a:srgbClr val="FF0000"/>
                </a:solidFill>
              </a:rPr>
              <a:t>في </a:t>
            </a:r>
            <a:r>
              <a:rPr lang="ar-IQ" sz="8800" b="1" dirty="0" smtClean="0">
                <a:solidFill>
                  <a:srgbClr val="FF0000"/>
                </a:solidFill>
              </a:rPr>
              <a:t>أول </a:t>
            </a:r>
            <a:r>
              <a:rPr lang="ar-IQ" sz="8800" b="1" dirty="0">
                <a:solidFill>
                  <a:srgbClr val="FF0000"/>
                </a:solidFill>
              </a:rPr>
              <a:t>الكلمة</a:t>
            </a:r>
          </a:p>
          <a:p>
            <a:pPr algn="ctr"/>
            <a:r>
              <a:rPr lang="ar-IQ" sz="5400" b="1" dirty="0">
                <a:solidFill>
                  <a:srgbClr val="FF0000"/>
                </a:solidFill>
              </a:rPr>
              <a:t>(همزتي الوصل والقطع )</a:t>
            </a:r>
          </a:p>
        </p:txBody>
      </p:sp>
    </p:spTree>
    <p:extLst>
      <p:ext uri="{BB962C8B-B14F-4D97-AF65-F5344CB8AC3E}">
        <p14:creationId xmlns:p14="http://schemas.microsoft.com/office/powerpoint/2010/main" val="153442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1"/>
            <a:ext cx="12191999" cy="846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4000" b="1" dirty="0" smtClean="0">
                <a:solidFill>
                  <a:srgbClr val="FF0000"/>
                </a:solidFill>
              </a:rPr>
              <a:t>همزة </a:t>
            </a:r>
            <a:r>
              <a:rPr lang="ar-IQ" sz="4000" b="1" dirty="0">
                <a:solidFill>
                  <a:srgbClr val="FF0000"/>
                </a:solidFill>
              </a:rPr>
              <a:t>الوصل:- </a:t>
            </a:r>
            <a:r>
              <a:rPr lang="ar-IQ" sz="2800" b="1" dirty="0"/>
              <a:t>همزة الوصل ينطق بها في بدء الكلام ولا ينطق بها في وصله </a:t>
            </a:r>
            <a:r>
              <a:rPr lang="ar-IQ" sz="2800" b="1" dirty="0" smtClean="0"/>
              <a:t>. </a:t>
            </a:r>
            <a:r>
              <a:rPr lang="ar-IQ" sz="4000" b="1" dirty="0" smtClean="0">
                <a:solidFill>
                  <a:srgbClr val="FF0000"/>
                </a:solidFill>
              </a:rPr>
              <a:t>ومواضعها :</a:t>
            </a:r>
            <a:endParaRPr lang="ar-IQ" sz="4000" b="1" dirty="0">
              <a:solidFill>
                <a:srgbClr val="FF0000"/>
              </a:solidFill>
            </a:endParaRPr>
          </a:p>
          <a:p>
            <a:r>
              <a:rPr lang="ar-IQ" sz="3600" b="1" dirty="0">
                <a:solidFill>
                  <a:srgbClr val="FF0000"/>
                </a:solidFill>
              </a:rPr>
              <a:t>1: </a:t>
            </a:r>
            <a:r>
              <a:rPr lang="ar-IQ" sz="3600" b="1" u="sng" dirty="0">
                <a:solidFill>
                  <a:srgbClr val="FF0000"/>
                </a:solidFill>
              </a:rPr>
              <a:t>في الاسماء </a:t>
            </a:r>
            <a:r>
              <a:rPr lang="ar-IQ" sz="3600" b="1" u="sng" dirty="0" smtClean="0">
                <a:solidFill>
                  <a:srgbClr val="FF0000"/>
                </a:solidFill>
              </a:rPr>
              <a:t>:</a:t>
            </a:r>
            <a:r>
              <a:rPr lang="ar-IQ" sz="3600" b="1" dirty="0" smtClean="0">
                <a:solidFill>
                  <a:srgbClr val="FF0000"/>
                </a:solidFill>
              </a:rPr>
              <a:t>  وهي </a:t>
            </a:r>
            <a:r>
              <a:rPr lang="ar-IQ" sz="3600" b="1" dirty="0">
                <a:solidFill>
                  <a:srgbClr val="FF0000"/>
                </a:solidFill>
              </a:rPr>
              <a:t>تأتي في الاسماء الاتية فقط :-</a:t>
            </a:r>
          </a:p>
          <a:p>
            <a:r>
              <a:rPr lang="ar-IQ" sz="3600" b="1" dirty="0"/>
              <a:t>   (ابن ، ابنة ، اسم ، امرؤ، امرأة ، اثنان ، اثنتان ، ايم الله ، ايمن الله </a:t>
            </a:r>
            <a:r>
              <a:rPr lang="ar-IQ" sz="3600" b="1" dirty="0" smtClean="0"/>
              <a:t>).</a:t>
            </a:r>
          </a:p>
          <a:p>
            <a:endParaRPr lang="ar-IQ" sz="3600" b="1" dirty="0"/>
          </a:p>
          <a:p>
            <a:r>
              <a:rPr lang="ar-IQ" sz="3600" b="1" dirty="0">
                <a:solidFill>
                  <a:srgbClr val="FF0000"/>
                </a:solidFill>
              </a:rPr>
              <a:t>2: </a:t>
            </a:r>
            <a:r>
              <a:rPr lang="ar-IQ" sz="3600" b="1" u="sng" dirty="0">
                <a:solidFill>
                  <a:srgbClr val="FF0000"/>
                </a:solidFill>
              </a:rPr>
              <a:t>في الافعال :</a:t>
            </a:r>
          </a:p>
          <a:p>
            <a:r>
              <a:rPr lang="ar-IQ" sz="3600" b="1" dirty="0"/>
              <a:t>أ‌-	امر الفعل الثلاثي المبدوء بهمزة، </a:t>
            </a:r>
            <a:r>
              <a:rPr lang="ar-IQ" sz="3600" b="1" dirty="0" smtClean="0"/>
              <a:t>مثل</a:t>
            </a:r>
            <a:r>
              <a:rPr lang="ar-IQ" sz="3600" b="1" dirty="0"/>
              <a:t>: (ادرسْ ، اكتبْ ، انظرْ </a:t>
            </a:r>
            <a:r>
              <a:rPr lang="ar-IQ" sz="3600" b="1" dirty="0" smtClean="0"/>
              <a:t>).</a:t>
            </a:r>
            <a:endParaRPr lang="ar-IQ" sz="3600" b="1" dirty="0"/>
          </a:p>
          <a:p>
            <a:r>
              <a:rPr lang="ar-IQ" sz="3600" b="1" dirty="0"/>
              <a:t>ب‌-	ماضي الفعلين الخماسي والسداسي وامرهما </a:t>
            </a:r>
          </a:p>
          <a:p>
            <a:r>
              <a:rPr lang="ar-IQ" sz="3600" b="1" dirty="0"/>
              <a:t>ومصدرهما ،مثل : </a:t>
            </a:r>
            <a:r>
              <a:rPr lang="ar-IQ" sz="3600" b="1" dirty="0" smtClean="0"/>
              <a:t>اتخذ </a:t>
            </a:r>
            <a:r>
              <a:rPr lang="ar-IQ" sz="3600" b="1" dirty="0"/>
              <a:t>،  </a:t>
            </a:r>
            <a:r>
              <a:rPr lang="ar-IQ" sz="3600" b="1" dirty="0" smtClean="0"/>
              <a:t>اتخذ </a:t>
            </a:r>
            <a:r>
              <a:rPr lang="ar-IQ" sz="3600" b="1" dirty="0"/>
              <a:t>، اتخاذ </a:t>
            </a:r>
          </a:p>
          <a:p>
            <a:r>
              <a:rPr lang="ar-IQ" sz="3600" b="1" dirty="0"/>
              <a:t>استخرج ، </a:t>
            </a:r>
            <a:r>
              <a:rPr lang="ar-IQ" sz="3600" b="1" dirty="0" smtClean="0"/>
              <a:t>استخرج ،استخراج  </a:t>
            </a:r>
          </a:p>
          <a:p>
            <a:r>
              <a:rPr lang="ar-IQ" sz="3600" b="1" dirty="0" smtClean="0"/>
              <a:t> </a:t>
            </a:r>
            <a:endParaRPr lang="ar-IQ" sz="3600" b="1" dirty="0"/>
          </a:p>
          <a:p>
            <a:r>
              <a:rPr lang="ar-IQ" sz="3600" b="1" dirty="0">
                <a:solidFill>
                  <a:srgbClr val="FF0000"/>
                </a:solidFill>
              </a:rPr>
              <a:t>3:</a:t>
            </a:r>
            <a:r>
              <a:rPr lang="ar-IQ" sz="3600" b="1" u="sng" dirty="0">
                <a:solidFill>
                  <a:srgbClr val="FF0000"/>
                </a:solidFill>
              </a:rPr>
              <a:t> الحروف:</a:t>
            </a:r>
          </a:p>
          <a:p>
            <a:r>
              <a:rPr lang="ar-IQ" sz="3600" b="1" dirty="0"/>
              <a:t>وتأتي في ال (التعريف )فقط </a:t>
            </a:r>
          </a:p>
          <a:p>
            <a:endParaRPr lang="ar-IQ" sz="3600" b="1" dirty="0" smtClean="0"/>
          </a:p>
          <a:p>
            <a:endParaRPr lang="ar-IQ" sz="3600" b="1" dirty="0"/>
          </a:p>
          <a:p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710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63794" y="407557"/>
            <a:ext cx="1182820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5400" b="1" u="sng" dirty="0">
                <a:solidFill>
                  <a:srgbClr val="FF0000"/>
                </a:solidFill>
              </a:rPr>
              <a:t>فائـــــدة </a:t>
            </a:r>
          </a:p>
          <a:p>
            <a:r>
              <a:rPr lang="ar-IQ" sz="4400" b="1" dirty="0">
                <a:solidFill>
                  <a:srgbClr val="FF0000"/>
                </a:solidFill>
              </a:rPr>
              <a:t>تحذف همزة الوصل من </a:t>
            </a:r>
            <a:r>
              <a:rPr lang="ar-IQ" sz="4400" b="1" dirty="0" smtClean="0">
                <a:solidFill>
                  <a:srgbClr val="FF0000"/>
                </a:solidFill>
              </a:rPr>
              <a:t>:</a:t>
            </a:r>
          </a:p>
          <a:p>
            <a:endParaRPr lang="ar-IQ" sz="4000" b="1" dirty="0"/>
          </a:p>
          <a:p>
            <a:r>
              <a:rPr lang="ar-IQ" sz="4000" b="1" dirty="0"/>
              <a:t>1-</a:t>
            </a:r>
            <a:r>
              <a:rPr lang="ar-IQ" sz="4000" b="1" dirty="0">
                <a:solidFill>
                  <a:srgbClr val="FF0000"/>
                </a:solidFill>
              </a:rPr>
              <a:t>(اسم )</a:t>
            </a:r>
            <a:r>
              <a:rPr lang="ar-IQ" sz="4000" b="1" dirty="0"/>
              <a:t> في البسملة الكاملة مثل (بسم الله  الرحمن الرحيم ) </a:t>
            </a:r>
            <a:r>
              <a:rPr lang="ar-IQ" sz="4000" b="1" dirty="0" smtClean="0"/>
              <a:t>.</a:t>
            </a:r>
          </a:p>
          <a:p>
            <a:endParaRPr lang="ar-IQ" sz="4000" b="1" dirty="0"/>
          </a:p>
          <a:p>
            <a:r>
              <a:rPr lang="ar-IQ" sz="4000" b="1" dirty="0"/>
              <a:t>2- تحذف كذلك من </a:t>
            </a:r>
            <a:r>
              <a:rPr lang="ar-IQ" sz="4000" b="1" dirty="0">
                <a:solidFill>
                  <a:srgbClr val="FF0000"/>
                </a:solidFill>
              </a:rPr>
              <a:t>(ابن )</a:t>
            </a:r>
            <a:r>
              <a:rPr lang="ar-IQ" sz="4000" b="1" dirty="0"/>
              <a:t> اذا </a:t>
            </a:r>
            <a:r>
              <a:rPr lang="ar-IQ" sz="4000" b="1" dirty="0" smtClean="0"/>
              <a:t>وقعت </a:t>
            </a:r>
            <a:r>
              <a:rPr lang="ar-IQ" sz="4000" b="1" dirty="0"/>
              <a:t>بين علمين ، ولم </a:t>
            </a:r>
            <a:r>
              <a:rPr lang="ar-IQ" sz="4000" b="1" dirty="0" smtClean="0"/>
              <a:t>تكن  </a:t>
            </a:r>
            <a:r>
              <a:rPr lang="ar-IQ" sz="4000" b="1" dirty="0"/>
              <a:t>في اول السطر مثل رسولنا الكريم محمد بن عبد الله </a:t>
            </a:r>
            <a:r>
              <a:rPr lang="ar-IQ" sz="4000" b="1" dirty="0" smtClean="0"/>
              <a:t>.</a:t>
            </a:r>
          </a:p>
          <a:p>
            <a:endParaRPr lang="ar-IQ" sz="4000" b="1" dirty="0"/>
          </a:p>
          <a:p>
            <a:r>
              <a:rPr lang="ar-IQ" sz="4000" b="1" dirty="0"/>
              <a:t>3- تحذف من</a:t>
            </a:r>
            <a:r>
              <a:rPr lang="ar-IQ" sz="4000" b="1" dirty="0">
                <a:solidFill>
                  <a:srgbClr val="FF0000"/>
                </a:solidFill>
              </a:rPr>
              <a:t>(ابن)</a:t>
            </a:r>
            <a:r>
              <a:rPr lang="ar-IQ" sz="4000" b="1" dirty="0"/>
              <a:t> كذلك إ</a:t>
            </a:r>
            <a:r>
              <a:rPr lang="ar-IQ" sz="4000" b="1" dirty="0" smtClean="0"/>
              <a:t>ذا وقعت </a:t>
            </a:r>
            <a:r>
              <a:rPr lang="ar-IQ" sz="4000" b="1" dirty="0"/>
              <a:t>بعد النداء، مثل : </a:t>
            </a:r>
          </a:p>
          <a:p>
            <a:r>
              <a:rPr lang="ar-IQ" sz="4000" b="1" dirty="0"/>
              <a:t>      يا بن </a:t>
            </a:r>
            <a:r>
              <a:rPr lang="ar-IQ" sz="4000" b="1" dirty="0" smtClean="0"/>
              <a:t>أخي </a:t>
            </a:r>
            <a:r>
              <a:rPr lang="ar-IQ" sz="4000" b="1" dirty="0"/>
              <a:t>اكتبْ الدرس. </a:t>
            </a:r>
          </a:p>
        </p:txBody>
      </p:sp>
    </p:spTree>
    <p:extLst>
      <p:ext uri="{BB962C8B-B14F-4D97-AF65-F5344CB8AC3E}">
        <p14:creationId xmlns:p14="http://schemas.microsoft.com/office/powerpoint/2010/main" val="291050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575187" y="0"/>
            <a:ext cx="1146932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b="1" dirty="0"/>
          </a:p>
          <a:p>
            <a:r>
              <a:rPr lang="ar-IQ" sz="3200" b="1" dirty="0">
                <a:solidFill>
                  <a:srgbClr val="FF0000"/>
                </a:solidFill>
              </a:rPr>
              <a:t>ثانيا : همزة القطع :</a:t>
            </a:r>
          </a:p>
          <a:p>
            <a:r>
              <a:rPr lang="ar-IQ" sz="2800" b="1" dirty="0"/>
              <a:t>هي الهمزة التي ينطق بها في بدء الكلام وفي درجه وتكون في الاسماء و الافعال  والحروف </a:t>
            </a:r>
            <a:r>
              <a:rPr lang="ar-IQ" sz="2800" b="1" dirty="0" smtClean="0"/>
              <a:t>وتكتب </a:t>
            </a:r>
            <a:r>
              <a:rPr lang="ar-IQ" sz="2800" b="1" dirty="0"/>
              <a:t>هذه الهمزة ألفا فوقها همزة </a:t>
            </a:r>
            <a:r>
              <a:rPr lang="ar-IQ" sz="2800" b="1" dirty="0" smtClean="0"/>
              <a:t>إن </a:t>
            </a:r>
            <a:r>
              <a:rPr lang="ar-IQ" sz="2800" b="1" dirty="0"/>
              <a:t>كانت مفتوحة </a:t>
            </a:r>
            <a:r>
              <a:rPr lang="ar-IQ" sz="2800" b="1" dirty="0" smtClean="0"/>
              <a:t>أو </a:t>
            </a:r>
            <a:r>
              <a:rPr lang="ar-IQ" sz="2800" b="1" dirty="0"/>
              <a:t>مضمومة، وتكتب ألفا تحتها همزة </a:t>
            </a:r>
            <a:r>
              <a:rPr lang="ar-IQ" sz="2800" b="1" dirty="0" smtClean="0"/>
              <a:t>إن </a:t>
            </a:r>
            <a:r>
              <a:rPr lang="ar-IQ" sz="2800" b="1" dirty="0"/>
              <a:t>كانت مكسورة </a:t>
            </a:r>
            <a:r>
              <a:rPr lang="ar-IQ" sz="2800" b="1" dirty="0" smtClean="0"/>
              <a:t>.</a:t>
            </a:r>
          </a:p>
          <a:p>
            <a:endParaRPr lang="ar-IQ" b="1" dirty="0"/>
          </a:p>
          <a:p>
            <a:r>
              <a:rPr lang="ar-IQ" sz="4000" b="1" dirty="0">
                <a:solidFill>
                  <a:srgbClr val="FF0000"/>
                </a:solidFill>
              </a:rPr>
              <a:t>مواضع همزة القطع: </a:t>
            </a:r>
          </a:p>
          <a:p>
            <a:r>
              <a:rPr lang="ar-IQ" sz="3200" b="1" dirty="0">
                <a:solidFill>
                  <a:srgbClr val="FF0000"/>
                </a:solidFill>
              </a:rPr>
              <a:t>1-	 في الاسماء </a:t>
            </a:r>
            <a:r>
              <a:rPr lang="ar-IQ" sz="3200" b="1" dirty="0" smtClean="0">
                <a:solidFill>
                  <a:srgbClr val="FF0000"/>
                </a:solidFill>
              </a:rPr>
              <a:t>: </a:t>
            </a:r>
            <a:r>
              <a:rPr lang="ar-IQ" sz="3600" b="1" dirty="0" smtClean="0"/>
              <a:t>إذ </a:t>
            </a:r>
            <a:r>
              <a:rPr lang="ar-IQ" sz="3600" b="1" dirty="0"/>
              <a:t>تأتي في جميع الاسماء المبدوءة بهمزة مثل: إيمان ، إخلاص ، أسلاف ، أهل </a:t>
            </a:r>
            <a:r>
              <a:rPr lang="ar-IQ" sz="3600" b="1" dirty="0" smtClean="0"/>
              <a:t>..الا </a:t>
            </a:r>
            <a:r>
              <a:rPr lang="ar-IQ" sz="3600" b="1" dirty="0"/>
              <a:t>في اسماء معينة هي </a:t>
            </a:r>
            <a:r>
              <a:rPr lang="ar-IQ" sz="3600" b="1" dirty="0" smtClean="0"/>
              <a:t>:</a:t>
            </a:r>
            <a:r>
              <a:rPr lang="ar-IQ" sz="3600" b="1" dirty="0" smtClean="0">
                <a:solidFill>
                  <a:srgbClr val="FF0000"/>
                </a:solidFill>
              </a:rPr>
              <a:t>(</a:t>
            </a:r>
            <a:r>
              <a:rPr lang="ar-IQ" sz="3600" b="1" dirty="0">
                <a:solidFill>
                  <a:srgbClr val="FF0000"/>
                </a:solidFill>
              </a:rPr>
              <a:t>ابن ، ابنة ، اسم ، امرؤ ، امرأة ، اثنان ، اثنتان ، ايم الله ، ايمن الله)</a:t>
            </a:r>
            <a:r>
              <a:rPr lang="ar-IQ" sz="3600" b="1" dirty="0"/>
              <a:t> فالأسماء المذكورة </a:t>
            </a:r>
            <a:r>
              <a:rPr lang="ar-IQ" sz="3600" b="1" dirty="0" smtClean="0"/>
              <a:t>اعلاه </a:t>
            </a:r>
            <a:r>
              <a:rPr lang="ar-IQ" sz="3600" b="1" dirty="0"/>
              <a:t>همزتها همزة وصل .</a:t>
            </a:r>
          </a:p>
          <a:p>
            <a:r>
              <a:rPr lang="ar-IQ" sz="3600" b="1" dirty="0"/>
              <a:t>كذلك ترد في </a:t>
            </a:r>
            <a:r>
              <a:rPr lang="ar-IQ" sz="3600" b="1" dirty="0" smtClean="0"/>
              <a:t>(</a:t>
            </a:r>
            <a:r>
              <a:rPr lang="ar-IQ" sz="3600" b="1" dirty="0" smtClean="0">
                <a:solidFill>
                  <a:srgbClr val="FF0000"/>
                </a:solidFill>
              </a:rPr>
              <a:t>مصدر </a:t>
            </a:r>
            <a:r>
              <a:rPr lang="ar-IQ" sz="3600" b="1" dirty="0">
                <a:solidFill>
                  <a:srgbClr val="FF0000"/>
                </a:solidFill>
              </a:rPr>
              <a:t>الفعلين الثلاثي والرباعي </a:t>
            </a:r>
            <a:r>
              <a:rPr lang="ar-IQ" sz="3600" b="1" dirty="0" err="1">
                <a:solidFill>
                  <a:srgbClr val="FF0000"/>
                </a:solidFill>
              </a:rPr>
              <a:t>المبدوءين</a:t>
            </a:r>
            <a:r>
              <a:rPr lang="ar-IQ" sz="3600" b="1" dirty="0">
                <a:solidFill>
                  <a:srgbClr val="FF0000"/>
                </a:solidFill>
              </a:rPr>
              <a:t> </a:t>
            </a:r>
            <a:r>
              <a:rPr lang="ar-IQ" sz="3600" b="1" dirty="0" smtClean="0">
                <a:solidFill>
                  <a:srgbClr val="FF0000"/>
                </a:solidFill>
              </a:rPr>
              <a:t>بهمزة)</a:t>
            </a:r>
            <a:r>
              <a:rPr lang="ar-IQ" sz="3600" b="1" dirty="0" smtClean="0"/>
              <a:t> </a:t>
            </a:r>
            <a:r>
              <a:rPr lang="ar-IQ" sz="3600" b="1" dirty="0"/>
              <a:t>، مثل :</a:t>
            </a:r>
          </a:p>
          <a:p>
            <a:r>
              <a:rPr lang="ar-IQ" sz="3600" b="1" dirty="0" smtClean="0"/>
              <a:t>أخذ   أخذا </a:t>
            </a:r>
            <a:r>
              <a:rPr lang="ar-IQ" sz="3600" b="1" dirty="0"/>
              <a:t>،    </a:t>
            </a:r>
            <a:r>
              <a:rPr lang="ar-IQ" sz="3600" b="1" dirty="0" smtClean="0"/>
              <a:t>أكل    أكلا    </a:t>
            </a:r>
            <a:r>
              <a:rPr lang="ar-IQ" sz="3600" b="1" dirty="0"/>
              <a:t>،   </a:t>
            </a:r>
            <a:r>
              <a:rPr lang="ar-IQ" sz="3600" b="1" dirty="0" smtClean="0"/>
              <a:t>أنكر    إنكارا   </a:t>
            </a:r>
            <a:r>
              <a:rPr lang="ar-IQ" sz="3600" b="1" dirty="0"/>
              <a:t>.</a:t>
            </a:r>
          </a:p>
          <a:p>
            <a:r>
              <a:rPr lang="ar-IQ" sz="3600" b="1" dirty="0"/>
              <a:t>وكذا تكون في </a:t>
            </a:r>
            <a:r>
              <a:rPr lang="ar-IQ" sz="3600" b="1" dirty="0" smtClean="0"/>
              <a:t>(</a:t>
            </a:r>
            <a:r>
              <a:rPr lang="ar-IQ" sz="3600" b="1" dirty="0" smtClean="0">
                <a:solidFill>
                  <a:srgbClr val="FF0000"/>
                </a:solidFill>
              </a:rPr>
              <a:t>كل </a:t>
            </a:r>
            <a:r>
              <a:rPr lang="ar-IQ" sz="3600" b="1" dirty="0">
                <a:solidFill>
                  <a:srgbClr val="FF0000"/>
                </a:solidFill>
              </a:rPr>
              <a:t>ضمير </a:t>
            </a:r>
            <a:r>
              <a:rPr lang="ar-IQ" sz="3600" b="1" dirty="0" smtClean="0">
                <a:solidFill>
                  <a:srgbClr val="FF0000"/>
                </a:solidFill>
              </a:rPr>
              <a:t>أوله همزة) </a:t>
            </a:r>
            <a:r>
              <a:rPr lang="ar-IQ" sz="3600" b="1" dirty="0"/>
              <a:t>، مثل :أنا ، </a:t>
            </a:r>
            <a:r>
              <a:rPr lang="ar-IQ" sz="3600" b="1" dirty="0" smtClean="0"/>
              <a:t>أنت </a:t>
            </a:r>
            <a:r>
              <a:rPr lang="ar-IQ" sz="3600" b="1" dirty="0"/>
              <a:t>، </a:t>
            </a:r>
            <a:r>
              <a:rPr lang="ar-IQ" sz="3600" b="1" dirty="0" smtClean="0"/>
              <a:t>أنتم </a:t>
            </a:r>
            <a:r>
              <a:rPr lang="ar-IQ" sz="3600" b="1" dirty="0"/>
              <a:t>، </a:t>
            </a:r>
            <a:r>
              <a:rPr lang="ar-IQ" sz="3600" b="1" dirty="0" smtClean="0"/>
              <a:t>إياك </a:t>
            </a:r>
            <a:r>
              <a:rPr lang="ar-IQ" sz="3600" b="1" dirty="0"/>
              <a:t>، </a:t>
            </a:r>
            <a:r>
              <a:rPr lang="ar-IQ" sz="3600" b="1" dirty="0" smtClean="0"/>
              <a:t>وإيانا .</a:t>
            </a:r>
          </a:p>
        </p:txBody>
      </p:sp>
    </p:spTree>
    <p:extLst>
      <p:ext uri="{BB962C8B-B14F-4D97-AF65-F5344CB8AC3E}">
        <p14:creationId xmlns:p14="http://schemas.microsoft.com/office/powerpoint/2010/main" val="270264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-213815" y="218364"/>
            <a:ext cx="12405815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4000" b="1" dirty="0">
              <a:solidFill>
                <a:srgbClr val="FF0000"/>
              </a:solidFill>
            </a:endParaRPr>
          </a:p>
          <a:p>
            <a:r>
              <a:rPr lang="ar-IQ" sz="4000" b="1" u="sng" dirty="0">
                <a:solidFill>
                  <a:srgbClr val="FF0000"/>
                </a:solidFill>
              </a:rPr>
              <a:t>2-	 الافعال:</a:t>
            </a:r>
            <a:r>
              <a:rPr lang="ar-IQ" sz="4000" b="1" dirty="0">
                <a:solidFill>
                  <a:srgbClr val="FF0000"/>
                </a:solidFill>
              </a:rPr>
              <a:t> فهي تأتي في:- </a:t>
            </a:r>
          </a:p>
          <a:p>
            <a:endParaRPr lang="ar-IQ" sz="3200" b="1" dirty="0"/>
          </a:p>
          <a:p>
            <a:pPr marL="342900" indent="-342900">
              <a:buAutoNum type="arabic1Minus"/>
            </a:pPr>
            <a:r>
              <a:rPr lang="ar-IQ" sz="3200" b="1" dirty="0" smtClean="0">
                <a:solidFill>
                  <a:srgbClr val="FF0000"/>
                </a:solidFill>
              </a:rPr>
              <a:t>ماضي </a:t>
            </a:r>
            <a:r>
              <a:rPr lang="ar-IQ" sz="3200" b="1" dirty="0">
                <a:solidFill>
                  <a:srgbClr val="FF0000"/>
                </a:solidFill>
              </a:rPr>
              <a:t>الفعلين الثلاثي والرباعي المبدوءتين بالهمزة</a:t>
            </a:r>
            <a:r>
              <a:rPr lang="ar-IQ" sz="3200" b="1" dirty="0"/>
              <a:t> ،مثل </a:t>
            </a:r>
            <a:r>
              <a:rPr lang="ar-IQ" sz="3200" b="1" dirty="0" smtClean="0"/>
              <a:t>:أخذ </a:t>
            </a:r>
            <a:r>
              <a:rPr lang="ar-IQ" sz="3200" b="1" dirty="0"/>
              <a:t>،أكل ، </a:t>
            </a:r>
            <a:r>
              <a:rPr lang="ar-IQ" sz="3200" b="1" dirty="0" smtClean="0"/>
              <a:t>أشار </a:t>
            </a:r>
            <a:r>
              <a:rPr lang="ar-IQ" sz="3200" b="1" dirty="0"/>
              <a:t>، </a:t>
            </a:r>
            <a:r>
              <a:rPr lang="ar-IQ" sz="3200" b="1" dirty="0" smtClean="0"/>
              <a:t>أعد وأعلم</a:t>
            </a:r>
            <a:r>
              <a:rPr lang="ar-IQ" sz="3200" b="1" dirty="0"/>
              <a:t>. </a:t>
            </a:r>
            <a:endParaRPr lang="ar-IQ" sz="3200" b="1" dirty="0" smtClean="0"/>
          </a:p>
          <a:p>
            <a:endParaRPr lang="ar-IQ" sz="3200" b="1" dirty="0"/>
          </a:p>
          <a:p>
            <a:r>
              <a:rPr lang="ar-IQ" sz="3200" b="1" dirty="0" smtClean="0">
                <a:solidFill>
                  <a:srgbClr val="FF0000"/>
                </a:solidFill>
              </a:rPr>
              <a:t>ب‌-امر </a:t>
            </a:r>
            <a:r>
              <a:rPr lang="ar-IQ" sz="3200" b="1" dirty="0">
                <a:solidFill>
                  <a:srgbClr val="FF0000"/>
                </a:solidFill>
              </a:rPr>
              <a:t>الفعل الرباعي المبدوء بالهمزة </a:t>
            </a:r>
            <a:r>
              <a:rPr lang="ar-IQ" sz="3200" b="1" dirty="0"/>
              <a:t>،مثل : أقبِلْ ، أكمِلْ ، أحسِنْ  . </a:t>
            </a:r>
            <a:endParaRPr lang="ar-IQ" sz="3200" b="1" dirty="0" smtClean="0"/>
          </a:p>
          <a:p>
            <a:endParaRPr lang="ar-IQ" sz="3200" b="1" dirty="0"/>
          </a:p>
          <a:p>
            <a:r>
              <a:rPr lang="ar-IQ" sz="3200" b="1" dirty="0">
                <a:solidFill>
                  <a:srgbClr val="FF0000"/>
                </a:solidFill>
              </a:rPr>
              <a:t>الفعل المضارع المسند الى صيغة المتكلم</a:t>
            </a:r>
            <a:r>
              <a:rPr lang="ar-IQ" sz="3200" b="1" dirty="0"/>
              <a:t> ،</a:t>
            </a:r>
            <a:r>
              <a:rPr lang="ar-IQ" sz="3200" b="1" dirty="0" err="1"/>
              <a:t>مثل:أقرأُ</a:t>
            </a:r>
            <a:r>
              <a:rPr lang="ar-IQ" sz="3200" b="1" dirty="0"/>
              <a:t> ، أدعو، وأساعدُ </a:t>
            </a:r>
            <a:r>
              <a:rPr lang="ar-IQ" sz="3200" b="1" dirty="0" smtClean="0"/>
              <a:t>.</a:t>
            </a:r>
            <a:endParaRPr lang="ar-IQ" sz="4000" dirty="0">
              <a:solidFill>
                <a:srgbClr val="FF0000"/>
              </a:solidFill>
            </a:endParaRPr>
          </a:p>
          <a:p>
            <a:r>
              <a:rPr lang="ar-IQ" sz="4000" b="1" u="sng" dirty="0">
                <a:solidFill>
                  <a:srgbClr val="FF0000"/>
                </a:solidFill>
              </a:rPr>
              <a:t>3 - الحروف: </a:t>
            </a:r>
            <a:endParaRPr lang="ar-IQ" sz="4000" b="1" u="sng" dirty="0" smtClean="0">
              <a:solidFill>
                <a:srgbClr val="FF0000"/>
              </a:solidFill>
            </a:endParaRPr>
          </a:p>
          <a:p>
            <a:endParaRPr lang="ar-IQ" sz="4000" dirty="0">
              <a:solidFill>
                <a:srgbClr val="FF0000"/>
              </a:solidFill>
            </a:endParaRPr>
          </a:p>
          <a:p>
            <a:r>
              <a:rPr lang="ar-IQ" sz="3600" b="1" dirty="0"/>
              <a:t>تأتي همزة القطع في</a:t>
            </a:r>
            <a:r>
              <a:rPr lang="ar-IQ" sz="3600" b="1" dirty="0">
                <a:solidFill>
                  <a:srgbClr val="FF0000"/>
                </a:solidFill>
              </a:rPr>
              <a:t> جميع الحروف </a:t>
            </a:r>
            <a:r>
              <a:rPr lang="ar-IQ" sz="3600" b="1" dirty="0"/>
              <a:t>،</a:t>
            </a:r>
            <a:r>
              <a:rPr lang="ar-IQ" sz="3600" b="1" dirty="0" err="1"/>
              <a:t>مثل:إلى</a:t>
            </a:r>
            <a:r>
              <a:rPr lang="ar-IQ" sz="3600" b="1" dirty="0"/>
              <a:t> ، إن ، أن  ، أو  ،</a:t>
            </a:r>
            <a:r>
              <a:rPr lang="ar-IQ" sz="3600" b="1" dirty="0">
                <a:solidFill>
                  <a:srgbClr val="FF0000"/>
                </a:solidFill>
              </a:rPr>
              <a:t>عدا ( ال )التعريف</a:t>
            </a:r>
            <a:r>
              <a:rPr lang="ar-IQ" sz="3600" b="1" dirty="0"/>
              <a:t> التي تكون همزتها همزة وصل.</a:t>
            </a:r>
          </a:p>
        </p:txBody>
      </p:sp>
    </p:spTree>
    <p:extLst>
      <p:ext uri="{BB962C8B-B14F-4D97-AF65-F5344CB8AC3E}">
        <p14:creationId xmlns:p14="http://schemas.microsoft.com/office/powerpoint/2010/main" val="386897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3068" y="2224715"/>
            <a:ext cx="1190742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8000" b="1" dirty="0">
                <a:solidFill>
                  <a:srgbClr val="FF0000"/>
                </a:solidFill>
              </a:rPr>
              <a:t>الهمزة المتوسطة والهمزة المتطرفة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30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27797" y="136041"/>
            <a:ext cx="11564203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4400" b="1" dirty="0">
                <a:solidFill>
                  <a:srgbClr val="FF0000"/>
                </a:solidFill>
              </a:rPr>
              <a:t>الحركات ترتب بحسب قوتها </a:t>
            </a:r>
            <a:r>
              <a:rPr lang="ar-IQ" sz="4400" b="1" dirty="0" smtClean="0">
                <a:solidFill>
                  <a:srgbClr val="FF0000"/>
                </a:solidFill>
              </a:rPr>
              <a:t>:</a:t>
            </a:r>
          </a:p>
          <a:p>
            <a:endParaRPr lang="ar-IQ" sz="3600" b="1" dirty="0"/>
          </a:p>
          <a:p>
            <a:r>
              <a:rPr lang="ar-IQ" sz="3600" b="1" dirty="0"/>
              <a:t>•	</a:t>
            </a:r>
            <a:r>
              <a:rPr lang="ar-IQ" sz="3600" b="1" dirty="0">
                <a:solidFill>
                  <a:srgbClr val="FF0000"/>
                </a:solidFill>
              </a:rPr>
              <a:t>الكسرة </a:t>
            </a:r>
            <a:r>
              <a:rPr lang="ar-IQ" sz="3600" b="1" dirty="0" smtClean="0">
                <a:solidFill>
                  <a:srgbClr val="FF0000"/>
                </a:solidFill>
              </a:rPr>
              <a:t>:  </a:t>
            </a:r>
            <a:r>
              <a:rPr lang="ar-IQ" sz="3600" b="1" dirty="0" smtClean="0"/>
              <a:t>وهي </a:t>
            </a:r>
            <a:r>
              <a:rPr lang="ar-IQ" sz="3600" b="1" dirty="0"/>
              <a:t>اقوى الحركات ويناسبها حرف الياء .</a:t>
            </a:r>
          </a:p>
          <a:p>
            <a:r>
              <a:rPr lang="ar-IQ" sz="3600" b="1" dirty="0"/>
              <a:t>•	</a:t>
            </a:r>
            <a:r>
              <a:rPr lang="ar-IQ" sz="3600" b="1" dirty="0">
                <a:solidFill>
                  <a:srgbClr val="FF0000"/>
                </a:solidFill>
              </a:rPr>
              <a:t>الضمة </a:t>
            </a:r>
            <a:r>
              <a:rPr lang="ar-IQ" sz="3600" b="1" dirty="0" smtClean="0">
                <a:solidFill>
                  <a:srgbClr val="FF0000"/>
                </a:solidFill>
              </a:rPr>
              <a:t>:  </a:t>
            </a:r>
            <a:r>
              <a:rPr lang="ar-IQ" sz="3600" b="1" dirty="0" smtClean="0"/>
              <a:t>يناسبها </a:t>
            </a:r>
            <a:r>
              <a:rPr lang="ar-IQ" sz="3600" b="1" dirty="0"/>
              <a:t>حرف الواو .</a:t>
            </a:r>
          </a:p>
          <a:p>
            <a:r>
              <a:rPr lang="ar-IQ" sz="3600" b="1" dirty="0"/>
              <a:t>•	</a:t>
            </a:r>
            <a:r>
              <a:rPr lang="ar-IQ" sz="3600" b="1" dirty="0" smtClean="0">
                <a:solidFill>
                  <a:srgbClr val="FF0000"/>
                </a:solidFill>
              </a:rPr>
              <a:t>الفتحة : </a:t>
            </a:r>
            <a:r>
              <a:rPr lang="ar-IQ" sz="3600" b="1" dirty="0" smtClean="0"/>
              <a:t> </a:t>
            </a:r>
            <a:r>
              <a:rPr lang="ar-IQ" sz="3600" b="1" dirty="0"/>
              <a:t>يناسبها حرف الالف </a:t>
            </a:r>
          </a:p>
          <a:p>
            <a:r>
              <a:rPr lang="ar-IQ" sz="3600" b="1" dirty="0"/>
              <a:t>•	</a:t>
            </a:r>
            <a:r>
              <a:rPr lang="ar-IQ" sz="3600" b="1" dirty="0">
                <a:solidFill>
                  <a:srgbClr val="FF0000"/>
                </a:solidFill>
              </a:rPr>
              <a:t>السكون </a:t>
            </a:r>
            <a:r>
              <a:rPr lang="ar-IQ" sz="3600" b="1" dirty="0" smtClean="0">
                <a:solidFill>
                  <a:srgbClr val="FF0000"/>
                </a:solidFill>
              </a:rPr>
              <a:t>: </a:t>
            </a:r>
            <a:r>
              <a:rPr lang="ar-IQ" sz="3600" b="1" dirty="0" smtClean="0"/>
              <a:t>وهي </a:t>
            </a:r>
            <a:r>
              <a:rPr lang="ar-IQ" sz="3600" b="1" dirty="0"/>
              <a:t>اضعف الحركات </a:t>
            </a:r>
            <a:r>
              <a:rPr lang="ar-IQ" sz="3600" b="1" dirty="0" smtClean="0"/>
              <a:t>.</a:t>
            </a:r>
            <a:endParaRPr lang="ar-IQ" sz="4000" b="1" dirty="0" smtClean="0"/>
          </a:p>
          <a:p>
            <a:endParaRPr lang="ar-IQ" sz="4000" b="1" dirty="0"/>
          </a:p>
          <a:p>
            <a:r>
              <a:rPr lang="ar-IQ" sz="4000" b="1" dirty="0">
                <a:solidFill>
                  <a:srgbClr val="FF0000"/>
                </a:solidFill>
              </a:rPr>
              <a:t>فالهمزة المتوسطة </a:t>
            </a:r>
            <a:r>
              <a:rPr lang="ar-IQ" sz="4000" b="1" dirty="0"/>
              <a:t>عندما تكتب يجب </a:t>
            </a:r>
            <a:r>
              <a:rPr lang="ar-IQ" sz="4000" b="1" dirty="0" smtClean="0"/>
              <a:t>أن </a:t>
            </a:r>
            <a:r>
              <a:rPr lang="ar-IQ" sz="4000" b="1" dirty="0"/>
              <a:t>نلاحظ حركتها وحركة الحرف الذي يسبقها ، فالحركة الاقوى تتغلب على الاضعف وعند ذاك تكتب الهمزة المتوسطة على حرف يناسب اقوى الحركتين من احرف المد (الياء ، الواو ، الالف ).</a:t>
            </a:r>
          </a:p>
        </p:txBody>
      </p:sp>
    </p:spTree>
    <p:extLst>
      <p:ext uri="{BB962C8B-B14F-4D97-AF65-F5344CB8AC3E}">
        <p14:creationId xmlns:p14="http://schemas.microsoft.com/office/powerpoint/2010/main" val="222932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22830" y="-80786"/>
            <a:ext cx="1206917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4400" b="1" dirty="0"/>
          </a:p>
          <a:p>
            <a:r>
              <a:rPr lang="ar-IQ" sz="4400" b="1" dirty="0"/>
              <a:t>لتوضيح ما </a:t>
            </a:r>
            <a:r>
              <a:rPr lang="ar-IQ" sz="4400" b="1" dirty="0" err="1"/>
              <a:t>قلناه</a:t>
            </a:r>
            <a:r>
              <a:rPr lang="ar-IQ" sz="4400" b="1" dirty="0"/>
              <a:t> ، فالهمزة المتوسطة ترسم حسب ما يأتي </a:t>
            </a:r>
            <a:r>
              <a:rPr lang="ar-IQ" sz="4400" b="1" dirty="0" smtClean="0"/>
              <a:t>:</a:t>
            </a:r>
            <a:endParaRPr lang="ar-IQ" sz="4400" b="1" dirty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ar-IQ" sz="4000" b="1" dirty="0" smtClean="0">
                <a:solidFill>
                  <a:srgbClr val="FF0000"/>
                </a:solidFill>
              </a:rPr>
              <a:t>ترسم </a:t>
            </a:r>
            <a:r>
              <a:rPr lang="ar-IQ" sz="4000" b="1" dirty="0">
                <a:solidFill>
                  <a:srgbClr val="FF0000"/>
                </a:solidFill>
              </a:rPr>
              <a:t>على الياء </a:t>
            </a:r>
            <a:r>
              <a:rPr lang="ar-IQ" sz="4000" b="1" dirty="0" smtClean="0">
                <a:solidFill>
                  <a:srgbClr val="FF0000"/>
                </a:solidFill>
              </a:rPr>
              <a:t>إذا </a:t>
            </a:r>
            <a:r>
              <a:rPr lang="ar-IQ" sz="4000" b="1" dirty="0">
                <a:solidFill>
                  <a:srgbClr val="FF0000"/>
                </a:solidFill>
              </a:rPr>
              <a:t>كانت </a:t>
            </a:r>
            <a:r>
              <a:rPr lang="ar-IQ" sz="4000" b="1" dirty="0" smtClean="0">
                <a:solidFill>
                  <a:srgbClr val="FF0000"/>
                </a:solidFill>
              </a:rPr>
              <a:t>إحدى </a:t>
            </a:r>
            <a:r>
              <a:rPr lang="ar-IQ" sz="4000" b="1" dirty="0">
                <a:solidFill>
                  <a:srgbClr val="FF0000"/>
                </a:solidFill>
              </a:rPr>
              <a:t>الحركتين الكسرة </a:t>
            </a:r>
            <a:r>
              <a:rPr lang="ar-IQ" sz="4000" b="1" dirty="0"/>
              <a:t>،مثل :</a:t>
            </a:r>
            <a:r>
              <a:rPr lang="ar-IQ" sz="4000" b="1" dirty="0" smtClean="0"/>
              <a:t>فِئَة </a:t>
            </a:r>
            <a:r>
              <a:rPr lang="ar-IQ" sz="4000" b="1" dirty="0"/>
              <a:t>، </a:t>
            </a:r>
            <a:r>
              <a:rPr lang="ar-IQ" sz="4000" b="1" dirty="0" smtClean="0"/>
              <a:t>جِئْتك </a:t>
            </a:r>
            <a:r>
              <a:rPr lang="ar-IQ" sz="4000" b="1" dirty="0"/>
              <a:t>، </a:t>
            </a:r>
            <a:r>
              <a:rPr lang="ar-IQ" sz="4000" b="1" dirty="0" smtClean="0"/>
              <a:t>وِئَام </a:t>
            </a:r>
            <a:r>
              <a:rPr lang="ar-IQ" sz="4000" b="1" dirty="0"/>
              <a:t>،</a:t>
            </a:r>
            <a:r>
              <a:rPr lang="ar-IQ" sz="4000" b="1" dirty="0" smtClean="0"/>
              <a:t>سُئِل .</a:t>
            </a:r>
          </a:p>
          <a:p>
            <a:pPr marL="514350" indent="-514350">
              <a:buAutoNum type="arabicPeriod" startAt="2"/>
            </a:pPr>
            <a:r>
              <a:rPr lang="ar-IQ" sz="4000" b="1" dirty="0" smtClean="0">
                <a:solidFill>
                  <a:srgbClr val="FF0000"/>
                </a:solidFill>
              </a:rPr>
              <a:t>تكتب الهمزة المتوسطة على الواو إذا كانت إحدى الحركتين الضمة والأخرى الفتحة </a:t>
            </a:r>
            <a:r>
              <a:rPr lang="ar-IQ" sz="4000" b="1" dirty="0">
                <a:solidFill>
                  <a:srgbClr val="FF0000"/>
                </a:solidFill>
              </a:rPr>
              <a:t>أ</a:t>
            </a:r>
            <a:r>
              <a:rPr lang="ar-IQ" sz="4000" b="1" dirty="0" smtClean="0">
                <a:solidFill>
                  <a:srgbClr val="FF0000"/>
                </a:solidFill>
              </a:rPr>
              <a:t>و السكون </a:t>
            </a:r>
            <a:r>
              <a:rPr lang="ar-IQ" sz="4000" b="1" dirty="0">
                <a:solidFill>
                  <a:srgbClr val="FF0000"/>
                </a:solidFill>
              </a:rPr>
              <a:t>أ</a:t>
            </a:r>
            <a:r>
              <a:rPr lang="ar-IQ" sz="4000" b="1" dirty="0" smtClean="0">
                <a:solidFill>
                  <a:srgbClr val="FF0000"/>
                </a:solidFill>
              </a:rPr>
              <a:t>و الضمة</a:t>
            </a:r>
            <a:r>
              <a:rPr lang="ar-IQ" sz="4000" b="1" dirty="0" smtClean="0"/>
              <a:t> كذلك ،مثل :مُؤنس ، شُؤون ،تُؤاخذ ، مَؤُونة ، ملْؤُه .</a:t>
            </a:r>
            <a:endParaRPr lang="ar-IQ" sz="4000" b="1" dirty="0">
              <a:solidFill>
                <a:srgbClr val="FF0000"/>
              </a:solidFill>
            </a:endParaRPr>
          </a:p>
          <a:p>
            <a:endParaRPr lang="ar-IQ" sz="4000" b="1" dirty="0"/>
          </a:p>
          <a:p>
            <a:r>
              <a:rPr lang="ar-IQ" sz="4000" b="1" dirty="0">
                <a:solidFill>
                  <a:srgbClr val="FF0000"/>
                </a:solidFill>
              </a:rPr>
              <a:t>3.	تكتب على الالف </a:t>
            </a:r>
            <a:r>
              <a:rPr lang="ar-IQ" sz="4000" b="1" dirty="0" smtClean="0">
                <a:solidFill>
                  <a:srgbClr val="FF0000"/>
                </a:solidFill>
              </a:rPr>
              <a:t>إذا </a:t>
            </a:r>
            <a:r>
              <a:rPr lang="ar-IQ" sz="4000" b="1" dirty="0">
                <a:solidFill>
                  <a:srgbClr val="FF0000"/>
                </a:solidFill>
              </a:rPr>
              <a:t>كانت </a:t>
            </a:r>
            <a:r>
              <a:rPr lang="ar-IQ" sz="4000" b="1" dirty="0" smtClean="0">
                <a:solidFill>
                  <a:srgbClr val="FF0000"/>
                </a:solidFill>
              </a:rPr>
              <a:t>إحدى </a:t>
            </a:r>
            <a:r>
              <a:rPr lang="ar-IQ" sz="4000" b="1" dirty="0">
                <a:solidFill>
                  <a:srgbClr val="FF0000"/>
                </a:solidFill>
              </a:rPr>
              <a:t>الحركتين الفتحة </a:t>
            </a:r>
            <a:r>
              <a:rPr lang="ar-IQ" sz="4000" b="1" dirty="0" smtClean="0">
                <a:solidFill>
                  <a:srgbClr val="FF0000"/>
                </a:solidFill>
              </a:rPr>
              <a:t>والأخرى </a:t>
            </a:r>
            <a:r>
              <a:rPr lang="ar-IQ" sz="4000" b="1" dirty="0">
                <a:solidFill>
                  <a:srgbClr val="FF0000"/>
                </a:solidFill>
              </a:rPr>
              <a:t>السكون </a:t>
            </a:r>
            <a:r>
              <a:rPr lang="ar-IQ" sz="4000" b="1" dirty="0" smtClean="0">
                <a:solidFill>
                  <a:srgbClr val="FF0000"/>
                </a:solidFill>
              </a:rPr>
              <a:t>أو الفتحة</a:t>
            </a:r>
            <a:r>
              <a:rPr lang="ar-IQ" sz="4000" b="1" dirty="0" smtClean="0"/>
              <a:t> </a:t>
            </a:r>
            <a:r>
              <a:rPr lang="ar-IQ" sz="4000" b="1" dirty="0"/>
              <a:t>كذلك, مثل :</a:t>
            </a:r>
            <a:r>
              <a:rPr lang="ar-IQ" sz="4000" b="1" dirty="0" smtClean="0"/>
              <a:t>سَأَل </a:t>
            </a:r>
            <a:r>
              <a:rPr lang="ar-IQ" sz="4000" b="1" dirty="0"/>
              <a:t>، </a:t>
            </a:r>
            <a:r>
              <a:rPr lang="ar-IQ" sz="4000" b="1" dirty="0" smtClean="0"/>
              <a:t>رَأَى </a:t>
            </a:r>
            <a:r>
              <a:rPr lang="ar-IQ" sz="4000" b="1" dirty="0"/>
              <a:t>، </a:t>
            </a:r>
            <a:r>
              <a:rPr lang="ar-IQ" sz="4000" b="1" dirty="0" smtClean="0"/>
              <a:t>فَأْس </a:t>
            </a:r>
            <a:r>
              <a:rPr lang="ar-IQ" sz="4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491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-176981" y="-653366"/>
            <a:ext cx="1236898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4800" dirty="0"/>
          </a:p>
          <a:p>
            <a:r>
              <a:rPr lang="ar-IQ" sz="4800" b="1" u="sng" dirty="0">
                <a:solidFill>
                  <a:srgbClr val="FF0000"/>
                </a:solidFill>
              </a:rPr>
              <a:t>تكتب الهمزة المتوسطة مفردة خلافا للقاعدة في الحالات </a:t>
            </a:r>
            <a:r>
              <a:rPr lang="ar-IQ" sz="4800" b="1" u="sng" dirty="0" smtClean="0">
                <a:solidFill>
                  <a:srgbClr val="FF0000"/>
                </a:solidFill>
              </a:rPr>
              <a:t>الآتية:</a:t>
            </a:r>
            <a:r>
              <a:rPr lang="ar-IQ" sz="4800" b="1" dirty="0" smtClean="0"/>
              <a:t> </a:t>
            </a:r>
          </a:p>
          <a:p>
            <a:endParaRPr lang="ar-IQ" sz="4800" b="1" dirty="0"/>
          </a:p>
          <a:p>
            <a:r>
              <a:rPr lang="ar-IQ" sz="4800" b="1" dirty="0"/>
              <a:t>•	</a:t>
            </a:r>
            <a:r>
              <a:rPr lang="ar-IQ" sz="4800" b="1" dirty="0" smtClean="0"/>
              <a:t>إذا </a:t>
            </a:r>
            <a:r>
              <a:rPr lang="ar-IQ" sz="4800" b="1" dirty="0"/>
              <a:t>كانت الهمزة مفتوحة قبلها الف ساكنة </a:t>
            </a:r>
            <a:r>
              <a:rPr lang="ar-IQ" sz="4800" b="1" dirty="0" smtClean="0"/>
              <a:t>مثل: </a:t>
            </a:r>
            <a:r>
              <a:rPr lang="ar-IQ" sz="4800" b="1" dirty="0"/>
              <a:t>(</a:t>
            </a:r>
            <a:r>
              <a:rPr lang="ar-IQ" sz="4800" b="1" dirty="0" smtClean="0">
                <a:solidFill>
                  <a:srgbClr val="FF0000"/>
                </a:solidFill>
              </a:rPr>
              <a:t>تفاْءَل </a:t>
            </a:r>
            <a:r>
              <a:rPr lang="ar-IQ" sz="4800" b="1" dirty="0">
                <a:solidFill>
                  <a:srgbClr val="FF0000"/>
                </a:solidFill>
              </a:rPr>
              <a:t>،</a:t>
            </a:r>
            <a:r>
              <a:rPr lang="ar-IQ" sz="4800" b="1" dirty="0" smtClean="0">
                <a:solidFill>
                  <a:srgbClr val="FF0000"/>
                </a:solidFill>
              </a:rPr>
              <a:t>تشاْءَم </a:t>
            </a:r>
            <a:r>
              <a:rPr lang="ar-IQ" sz="4800" b="1" dirty="0">
                <a:solidFill>
                  <a:srgbClr val="FF0000"/>
                </a:solidFill>
              </a:rPr>
              <a:t>، </a:t>
            </a:r>
            <a:r>
              <a:rPr lang="ar-IQ" sz="4800" b="1" dirty="0" smtClean="0">
                <a:solidFill>
                  <a:srgbClr val="FF0000"/>
                </a:solidFill>
              </a:rPr>
              <a:t>قراْءَة </a:t>
            </a:r>
            <a:r>
              <a:rPr lang="ar-IQ" sz="4800" b="1" dirty="0" smtClean="0"/>
              <a:t>)</a:t>
            </a:r>
            <a:endParaRPr lang="ar-IQ" sz="4800" b="1" dirty="0"/>
          </a:p>
          <a:p>
            <a:r>
              <a:rPr lang="ar-IQ" sz="4800" b="1" dirty="0" smtClean="0"/>
              <a:t>•	إذا </a:t>
            </a:r>
            <a:r>
              <a:rPr lang="ar-IQ" sz="4800" b="1" dirty="0"/>
              <a:t>كانت مفتوحة قبلها واو ساكنه </a:t>
            </a:r>
            <a:r>
              <a:rPr lang="ar-IQ" sz="4800" b="1" dirty="0" smtClean="0"/>
              <a:t>مثل :(</a:t>
            </a:r>
            <a:r>
              <a:rPr lang="ar-IQ" sz="4800" b="1" dirty="0" smtClean="0">
                <a:solidFill>
                  <a:srgbClr val="FF0000"/>
                </a:solidFill>
              </a:rPr>
              <a:t>مروْءَة </a:t>
            </a:r>
            <a:r>
              <a:rPr lang="ar-IQ" sz="4800" b="1" dirty="0">
                <a:solidFill>
                  <a:srgbClr val="FF0000"/>
                </a:solidFill>
              </a:rPr>
              <a:t>،</a:t>
            </a:r>
            <a:r>
              <a:rPr lang="ar-IQ" sz="4800" b="1" dirty="0" err="1" smtClean="0">
                <a:solidFill>
                  <a:srgbClr val="FF0000"/>
                </a:solidFill>
              </a:rPr>
              <a:t>سموْءَل</a:t>
            </a:r>
            <a:r>
              <a:rPr lang="ar-IQ" sz="4800" b="1" dirty="0" smtClean="0">
                <a:solidFill>
                  <a:srgbClr val="FF0000"/>
                </a:solidFill>
              </a:rPr>
              <a:t> </a:t>
            </a:r>
            <a:r>
              <a:rPr lang="ar-IQ" sz="4800" b="1" dirty="0">
                <a:solidFill>
                  <a:srgbClr val="FF0000"/>
                </a:solidFill>
              </a:rPr>
              <a:t>،</a:t>
            </a:r>
            <a:r>
              <a:rPr lang="ar-IQ" sz="4800" b="1" dirty="0" smtClean="0">
                <a:solidFill>
                  <a:srgbClr val="FF0000"/>
                </a:solidFill>
              </a:rPr>
              <a:t>توْءَم </a:t>
            </a:r>
            <a:r>
              <a:rPr lang="ar-IQ" sz="4800" b="1" dirty="0" smtClean="0"/>
              <a:t>) </a:t>
            </a:r>
            <a:endParaRPr lang="ar-IQ" sz="4800" b="1" dirty="0"/>
          </a:p>
          <a:p>
            <a:r>
              <a:rPr lang="ar-IQ" sz="4800" b="1" dirty="0"/>
              <a:t>•	</a:t>
            </a:r>
            <a:r>
              <a:rPr lang="ar-IQ" sz="4800" b="1" dirty="0" smtClean="0"/>
              <a:t>إذا </a:t>
            </a:r>
            <a:r>
              <a:rPr lang="ar-IQ" sz="4800" b="1" dirty="0"/>
              <a:t>كانت مضمومة ،بعد واو ساكنة مثل </a:t>
            </a:r>
            <a:r>
              <a:rPr lang="ar-IQ" sz="4800" b="1" dirty="0" smtClean="0"/>
              <a:t>: </a:t>
            </a:r>
            <a:r>
              <a:rPr lang="ar-IQ" sz="4800" b="1" dirty="0" err="1" smtClean="0">
                <a:solidFill>
                  <a:srgbClr val="FF0000"/>
                </a:solidFill>
              </a:rPr>
              <a:t>ضوْءُه</a:t>
            </a:r>
            <a:r>
              <a:rPr lang="ar-IQ" sz="4800" b="1" dirty="0" smtClean="0"/>
              <a:t> </a:t>
            </a:r>
            <a:endParaRPr lang="ar-IQ" sz="4800" b="1" dirty="0"/>
          </a:p>
        </p:txBody>
      </p:sp>
    </p:spTree>
    <p:extLst>
      <p:ext uri="{BB962C8B-B14F-4D97-AF65-F5344CB8AC3E}">
        <p14:creationId xmlns:p14="http://schemas.microsoft.com/office/powerpoint/2010/main" val="60397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56309" y="136041"/>
            <a:ext cx="11879382" cy="830996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ar-IQ" dirty="0"/>
          </a:p>
          <a:p>
            <a:r>
              <a:rPr lang="ar-IQ" sz="6000" b="1" dirty="0">
                <a:solidFill>
                  <a:srgbClr val="FF0000"/>
                </a:solidFill>
              </a:rPr>
              <a:t>اولا:-التاء المفتوحة :</a:t>
            </a:r>
          </a:p>
          <a:p>
            <a:r>
              <a:rPr lang="ar-IQ" sz="4400" b="1" dirty="0"/>
              <a:t>وتكون في الاسماء والافعال </a:t>
            </a:r>
            <a:r>
              <a:rPr lang="ar-IQ" sz="4400" b="1" dirty="0" smtClean="0"/>
              <a:t>والحروف </a:t>
            </a:r>
            <a:r>
              <a:rPr lang="ar-IQ" sz="4400" b="1" dirty="0"/>
              <a:t>مثل : </a:t>
            </a:r>
            <a:endParaRPr lang="ar-IQ" sz="4400" b="1" dirty="0" smtClean="0"/>
          </a:p>
          <a:p>
            <a:r>
              <a:rPr lang="ar-IQ" sz="4400" b="1" dirty="0"/>
              <a:t> </a:t>
            </a:r>
            <a:r>
              <a:rPr lang="ar-IQ" sz="4400" b="1" dirty="0" smtClean="0"/>
              <a:t>     مجتمعات </a:t>
            </a:r>
            <a:r>
              <a:rPr lang="ar-IQ" sz="4400" b="1" dirty="0"/>
              <a:t>، ثبات ،نبات ،</a:t>
            </a:r>
            <a:r>
              <a:rPr lang="ar-IQ" sz="4400" b="1" dirty="0" smtClean="0"/>
              <a:t>صَمَتَ ، لات</a:t>
            </a:r>
            <a:endParaRPr lang="ar-IQ" sz="4400" b="1" dirty="0"/>
          </a:p>
          <a:p>
            <a:r>
              <a:rPr lang="ar-IQ" sz="6000" b="1" dirty="0"/>
              <a:t>تكتب التاء مفتوحة في الاحوال الآتية : -</a:t>
            </a:r>
          </a:p>
          <a:p>
            <a:r>
              <a:rPr lang="ar-IQ" sz="4400" b="1" dirty="0">
                <a:solidFill>
                  <a:srgbClr val="FF0000"/>
                </a:solidFill>
              </a:rPr>
              <a:t>•	 اذا كانت آخر حرف من الفعل . </a:t>
            </a:r>
          </a:p>
          <a:p>
            <a:r>
              <a:rPr lang="ar-IQ" sz="4400" b="1" dirty="0"/>
              <a:t>     </a:t>
            </a:r>
            <a:r>
              <a:rPr lang="ar-IQ" sz="4400" b="1" dirty="0" smtClean="0"/>
              <a:t>       نبت </a:t>
            </a:r>
            <a:r>
              <a:rPr lang="ar-IQ" sz="4400" b="1" dirty="0"/>
              <a:t>. سكت . مات .</a:t>
            </a:r>
          </a:p>
          <a:p>
            <a:r>
              <a:rPr lang="ar-IQ" sz="4400" b="1" dirty="0">
                <a:solidFill>
                  <a:srgbClr val="FF0000"/>
                </a:solidFill>
              </a:rPr>
              <a:t>•	اذا كانت متصلة بالفعل (تاء الرفع ) </a:t>
            </a:r>
            <a:endParaRPr lang="ar-IQ" sz="4400" b="1" dirty="0" smtClean="0">
              <a:solidFill>
                <a:srgbClr val="FF0000"/>
              </a:solidFill>
            </a:endParaRPr>
          </a:p>
          <a:p>
            <a:pPr algn="ctr"/>
            <a:r>
              <a:rPr lang="ar-IQ" sz="4800" b="1" dirty="0" smtClean="0"/>
              <a:t>( </a:t>
            </a:r>
            <a:r>
              <a:rPr lang="ar-IQ" sz="4800" b="1" dirty="0"/>
              <a:t>أنا </a:t>
            </a:r>
            <a:r>
              <a:rPr lang="ar-IQ" sz="4800" b="1" dirty="0" smtClean="0"/>
              <a:t>اجتهدتُ وفهمتُ وتعلمت</a:t>
            </a:r>
            <a:r>
              <a:rPr lang="ar-IQ" sz="4800" b="1" dirty="0"/>
              <a:t>ُ</a:t>
            </a:r>
            <a:r>
              <a:rPr lang="ar-IQ" sz="4800" b="1" dirty="0" smtClean="0"/>
              <a:t>)</a:t>
            </a:r>
            <a:endParaRPr lang="ar-IQ" sz="4800" b="1" dirty="0"/>
          </a:p>
          <a:p>
            <a:endParaRPr lang="ar-IQ" sz="4400" b="1" dirty="0" smtClean="0"/>
          </a:p>
          <a:p>
            <a:endParaRPr lang="ar-IQ" sz="4400" b="1" dirty="0"/>
          </a:p>
          <a:p>
            <a:endParaRPr lang="ar-IQ" sz="4400" b="1" dirty="0"/>
          </a:p>
        </p:txBody>
      </p:sp>
    </p:spTree>
    <p:extLst>
      <p:ext uri="{BB962C8B-B14F-4D97-AF65-F5344CB8AC3E}">
        <p14:creationId xmlns:p14="http://schemas.microsoft.com/office/powerpoint/2010/main" val="161608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2967335"/>
            <a:ext cx="1219200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ar-IQ" sz="8000" dirty="0"/>
          </a:p>
          <a:p>
            <a:pPr algn="ctr"/>
            <a:r>
              <a:rPr lang="ar-IQ" sz="8000" b="1" dirty="0">
                <a:solidFill>
                  <a:srgbClr val="FF0000"/>
                </a:solidFill>
              </a:rPr>
              <a:t>علامــــــــــــــــات الترقيــــــــــــــم</a:t>
            </a:r>
            <a:r>
              <a:rPr lang="ar-IQ" sz="8000" dirty="0"/>
              <a:t> </a:t>
            </a:r>
          </a:p>
          <a:p>
            <a:pPr algn="ctr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1199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815152" y="-682389"/>
            <a:ext cx="7983940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4400" b="1" dirty="0"/>
          </a:p>
          <a:p>
            <a:r>
              <a:rPr lang="ar-IQ" sz="5400" b="1" dirty="0">
                <a:solidFill>
                  <a:srgbClr val="FF0000"/>
                </a:solidFill>
              </a:rPr>
              <a:t>العلامات:- هي :</a:t>
            </a:r>
          </a:p>
          <a:p>
            <a:r>
              <a:rPr lang="ar-IQ" sz="4000" b="1" dirty="0"/>
              <a:t>1-	الفاصلة </a:t>
            </a:r>
            <a:r>
              <a:rPr lang="ar-IQ" sz="4000" b="1" dirty="0">
                <a:solidFill>
                  <a:srgbClr val="FF0000"/>
                </a:solidFill>
              </a:rPr>
              <a:t>(،)</a:t>
            </a:r>
          </a:p>
          <a:p>
            <a:r>
              <a:rPr lang="ar-IQ" sz="4000" b="1" dirty="0"/>
              <a:t>2-	الفاصلة المنقوطة </a:t>
            </a:r>
            <a:r>
              <a:rPr lang="ar-IQ" sz="4000" b="1" dirty="0">
                <a:solidFill>
                  <a:srgbClr val="FF0000"/>
                </a:solidFill>
              </a:rPr>
              <a:t>(؛)</a:t>
            </a:r>
          </a:p>
          <a:p>
            <a:r>
              <a:rPr lang="ar-IQ" sz="4000" b="1" dirty="0"/>
              <a:t>3-	النقطة الوقفة  </a:t>
            </a:r>
            <a:r>
              <a:rPr lang="ar-IQ" sz="4000" b="1" dirty="0">
                <a:solidFill>
                  <a:srgbClr val="FF0000"/>
                </a:solidFill>
              </a:rPr>
              <a:t>(.)</a:t>
            </a:r>
          </a:p>
          <a:p>
            <a:r>
              <a:rPr lang="ar-IQ" sz="4000" b="1" dirty="0"/>
              <a:t>4-	النقطتان الرأسيتان </a:t>
            </a:r>
            <a:r>
              <a:rPr lang="ar-IQ" sz="4000" b="1" dirty="0">
                <a:solidFill>
                  <a:srgbClr val="FF0000"/>
                </a:solidFill>
              </a:rPr>
              <a:t>(:)</a:t>
            </a:r>
          </a:p>
          <a:p>
            <a:r>
              <a:rPr lang="ar-IQ" sz="4000" b="1" dirty="0"/>
              <a:t>5-	علامة الاستفهام </a:t>
            </a:r>
            <a:r>
              <a:rPr lang="ar-IQ" sz="4400" b="1" dirty="0">
                <a:solidFill>
                  <a:srgbClr val="FF0000"/>
                </a:solidFill>
              </a:rPr>
              <a:t>(؟)</a:t>
            </a:r>
          </a:p>
          <a:p>
            <a:r>
              <a:rPr lang="ar-IQ" sz="4000" b="1" dirty="0"/>
              <a:t>6-	علامة التعجب او التأثر </a:t>
            </a:r>
            <a:r>
              <a:rPr lang="ar-IQ" sz="4000" b="1" dirty="0">
                <a:solidFill>
                  <a:srgbClr val="FF0000"/>
                </a:solidFill>
              </a:rPr>
              <a:t>(!)</a:t>
            </a:r>
          </a:p>
          <a:p>
            <a:r>
              <a:rPr lang="ar-IQ" sz="4000" b="1" dirty="0"/>
              <a:t>7-	علامة التنصيص </a:t>
            </a:r>
            <a:r>
              <a:rPr lang="ar-IQ" sz="4000" b="1" dirty="0">
                <a:solidFill>
                  <a:srgbClr val="FF0000"/>
                </a:solidFill>
              </a:rPr>
              <a:t>(  (( ))  )</a:t>
            </a:r>
          </a:p>
          <a:p>
            <a:r>
              <a:rPr lang="ar-IQ" sz="4000" b="1" dirty="0"/>
              <a:t>8-	الشرطة الخط </a:t>
            </a:r>
            <a:r>
              <a:rPr lang="ar-IQ" sz="4000" b="1" dirty="0">
                <a:solidFill>
                  <a:srgbClr val="FF0000"/>
                </a:solidFill>
              </a:rPr>
              <a:t>(- )</a:t>
            </a:r>
          </a:p>
          <a:p>
            <a:r>
              <a:rPr lang="ar-IQ" sz="4000" b="1" dirty="0"/>
              <a:t>9-	القوسان </a:t>
            </a:r>
            <a:r>
              <a:rPr lang="ar-IQ" sz="4000" b="1" dirty="0">
                <a:solidFill>
                  <a:srgbClr val="FF0000"/>
                </a:solidFill>
              </a:rPr>
              <a:t>(  )</a:t>
            </a:r>
          </a:p>
          <a:p>
            <a:r>
              <a:rPr lang="ar-IQ" sz="4000" b="1" dirty="0"/>
              <a:t>10-	علامة الحذف</a:t>
            </a:r>
            <a:r>
              <a:rPr lang="ar-IQ" sz="4000" b="1" dirty="0">
                <a:solidFill>
                  <a:srgbClr val="FF0000"/>
                </a:solidFill>
              </a:rPr>
              <a:t>(...)</a:t>
            </a:r>
          </a:p>
        </p:txBody>
      </p:sp>
    </p:spTree>
    <p:extLst>
      <p:ext uri="{BB962C8B-B14F-4D97-AF65-F5344CB8AC3E}">
        <p14:creationId xmlns:p14="http://schemas.microsoft.com/office/powerpoint/2010/main" val="313579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-512605"/>
            <a:ext cx="1219200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4400" b="1" dirty="0"/>
          </a:p>
          <a:p>
            <a:r>
              <a:rPr lang="ar-IQ" sz="5400" b="1" dirty="0">
                <a:solidFill>
                  <a:srgbClr val="0070C0"/>
                </a:solidFill>
              </a:rPr>
              <a:t>1-	الفاصلة وتكون</a:t>
            </a:r>
            <a:r>
              <a:rPr lang="ar-IQ" sz="5400" b="1" dirty="0" smtClean="0">
                <a:solidFill>
                  <a:srgbClr val="0070C0"/>
                </a:solidFill>
              </a:rPr>
              <a:t>:</a:t>
            </a:r>
            <a:endParaRPr lang="ar-IQ" sz="5400" b="1" dirty="0">
              <a:solidFill>
                <a:srgbClr val="0070C0"/>
              </a:solidFill>
            </a:endParaRPr>
          </a:p>
          <a:p>
            <a:r>
              <a:rPr lang="ar-IQ" sz="5400" b="1" dirty="0">
                <a:solidFill>
                  <a:srgbClr val="FF0000"/>
                </a:solidFill>
              </a:rPr>
              <a:t>أ‌-	بين الجمل القصيرة المتصلة المعنى لتؤدي غرضا واحدا</a:t>
            </a:r>
            <a:r>
              <a:rPr lang="ar-IQ" sz="5400" b="1" dirty="0"/>
              <a:t> </a:t>
            </a:r>
            <a:r>
              <a:rPr lang="ar-IQ" sz="5400" b="1" dirty="0" smtClean="0"/>
              <a:t>مثال</a:t>
            </a:r>
            <a:r>
              <a:rPr lang="en-US" sz="5400" b="1" dirty="0" smtClean="0"/>
              <a:t>:</a:t>
            </a:r>
            <a:r>
              <a:rPr lang="ar-IQ" sz="5400" b="1" dirty="0" smtClean="0"/>
              <a:t> ((إنّ </a:t>
            </a:r>
            <a:r>
              <a:rPr lang="ar-IQ" sz="5400" b="1" dirty="0"/>
              <a:t>سليمان </a:t>
            </a:r>
            <a:r>
              <a:rPr lang="ar-IQ" sz="5400" b="1" dirty="0" smtClean="0"/>
              <a:t>اعط</a:t>
            </a:r>
            <a:r>
              <a:rPr lang="ar-IQ" sz="5400" b="1" dirty="0"/>
              <a:t>ي</a:t>
            </a:r>
            <a:r>
              <a:rPr lang="ar-IQ" sz="5400" b="1" dirty="0" smtClean="0"/>
              <a:t> </a:t>
            </a:r>
            <a:r>
              <a:rPr lang="ar-IQ" sz="5400" b="1" dirty="0"/>
              <a:t>فشكر ، وان ايوب </a:t>
            </a:r>
            <a:r>
              <a:rPr lang="ar-IQ" sz="5400" b="1" dirty="0" smtClean="0"/>
              <a:t>ابتلي </a:t>
            </a:r>
            <a:r>
              <a:rPr lang="ar-IQ" sz="5400" b="1" dirty="0"/>
              <a:t>فصبر ، وان يوسف ظلم فغفر )).</a:t>
            </a:r>
          </a:p>
          <a:p>
            <a:r>
              <a:rPr lang="ar-IQ" sz="5400" b="1" dirty="0">
                <a:solidFill>
                  <a:srgbClr val="FF0000"/>
                </a:solidFill>
              </a:rPr>
              <a:t>ب‌-	بعد </a:t>
            </a:r>
            <a:r>
              <a:rPr lang="ar-IQ" sz="5400" b="1" dirty="0" smtClean="0">
                <a:solidFill>
                  <a:srgbClr val="FF0000"/>
                </a:solidFill>
              </a:rPr>
              <a:t>المنادي</a:t>
            </a:r>
            <a:r>
              <a:rPr lang="ar-IQ" sz="5400" b="1" dirty="0">
                <a:solidFill>
                  <a:srgbClr val="FF0000"/>
                </a:solidFill>
              </a:rPr>
              <a:t>،</a:t>
            </a:r>
            <a:r>
              <a:rPr lang="ar-IQ" sz="5400" b="1" dirty="0" smtClean="0">
                <a:solidFill>
                  <a:srgbClr val="FF0000"/>
                </a:solidFill>
              </a:rPr>
              <a:t> </a:t>
            </a:r>
            <a:r>
              <a:rPr lang="ar-IQ" sz="5400" b="1" dirty="0">
                <a:solidFill>
                  <a:srgbClr val="FF0000"/>
                </a:solidFill>
              </a:rPr>
              <a:t>مثل :</a:t>
            </a:r>
            <a:r>
              <a:rPr lang="ar-IQ" sz="5400" b="1" dirty="0"/>
              <a:t> يا رجل ،اتق الله . </a:t>
            </a:r>
          </a:p>
          <a:p>
            <a:r>
              <a:rPr lang="ar-IQ" sz="5400" b="1" dirty="0">
                <a:solidFill>
                  <a:srgbClr val="FF0000"/>
                </a:solidFill>
              </a:rPr>
              <a:t>ج‌-	بين اقسام الشيء ،</a:t>
            </a:r>
            <a:r>
              <a:rPr lang="ar-IQ" sz="5400" b="1" dirty="0"/>
              <a:t> </a:t>
            </a:r>
            <a:r>
              <a:rPr lang="ar-IQ" sz="5400" b="1" dirty="0" smtClean="0">
                <a:solidFill>
                  <a:srgbClr val="FF0000"/>
                </a:solidFill>
              </a:rPr>
              <a:t>مثل: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ar-IQ" sz="5400" b="1" dirty="0" smtClean="0"/>
              <a:t>نهضت </a:t>
            </a:r>
            <a:r>
              <a:rPr lang="ar-IQ" sz="5400" b="1" dirty="0"/>
              <a:t>امتنا في نواح كثيرة ، هي : الناحية الثقافية ، والناحية الاجتماعية ، والناحية العمرانية .</a:t>
            </a:r>
          </a:p>
        </p:txBody>
      </p:sp>
    </p:spTree>
    <p:extLst>
      <p:ext uri="{BB962C8B-B14F-4D97-AF65-F5344CB8AC3E}">
        <p14:creationId xmlns:p14="http://schemas.microsoft.com/office/powerpoint/2010/main" val="14017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9497" y="-235974"/>
            <a:ext cx="12192001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4800" b="1" dirty="0">
              <a:solidFill>
                <a:srgbClr val="0070C0"/>
              </a:solidFill>
            </a:endParaRPr>
          </a:p>
          <a:p>
            <a:r>
              <a:rPr lang="ar-IQ" sz="4800" b="1" dirty="0">
                <a:solidFill>
                  <a:srgbClr val="0070C0"/>
                </a:solidFill>
              </a:rPr>
              <a:t>2-	الفاصلة المنقوطة :</a:t>
            </a:r>
          </a:p>
          <a:p>
            <a:r>
              <a:rPr lang="ar-IQ" sz="4800" b="1" dirty="0">
                <a:solidFill>
                  <a:srgbClr val="FF0000"/>
                </a:solidFill>
              </a:rPr>
              <a:t>أ‌-	توضع بين جملتين بينهما علاقة سببية ،اي ان الجملة الثانية كانت سبباً للأولى ،</a:t>
            </a:r>
            <a:r>
              <a:rPr lang="ar-IQ" sz="4800" b="1" dirty="0"/>
              <a:t> مثل :  ((كافأ المدير الطالب</a:t>
            </a:r>
            <a:r>
              <a:rPr lang="ar-IQ" sz="6000" b="1" dirty="0">
                <a:solidFill>
                  <a:srgbClr val="FF0000"/>
                </a:solidFill>
              </a:rPr>
              <a:t> </a:t>
            </a:r>
            <a:r>
              <a:rPr lang="ar-IQ" sz="6000" b="1" dirty="0" smtClean="0">
                <a:solidFill>
                  <a:srgbClr val="FF0000"/>
                </a:solidFill>
              </a:rPr>
              <a:t>؛</a:t>
            </a:r>
            <a:r>
              <a:rPr lang="ar-IQ" sz="4800" b="1" dirty="0" smtClean="0"/>
              <a:t> لأنه </a:t>
            </a:r>
            <a:r>
              <a:rPr lang="ar-IQ" sz="4800" b="1" dirty="0"/>
              <a:t>تفوق في الامتحان )).</a:t>
            </a:r>
          </a:p>
          <a:p>
            <a:endParaRPr lang="ar-IQ" sz="4800" b="1" dirty="0"/>
          </a:p>
          <a:p>
            <a:r>
              <a:rPr lang="ar-IQ" sz="4800" b="1" dirty="0">
                <a:solidFill>
                  <a:srgbClr val="FF0000"/>
                </a:solidFill>
              </a:rPr>
              <a:t>ب‌-	توضع كذلك بين جملتين احدهما نتيجة للأخرى ، اي ان الجملة الثانية نتيجة للأولى </a:t>
            </a:r>
            <a:r>
              <a:rPr lang="ar-IQ" sz="4800" b="1" dirty="0" smtClean="0">
                <a:solidFill>
                  <a:srgbClr val="FF0000"/>
                </a:solidFill>
              </a:rPr>
              <a:t>،</a:t>
            </a:r>
            <a:r>
              <a:rPr lang="ar-IQ" sz="4800" b="1" dirty="0" smtClean="0"/>
              <a:t>مثل </a:t>
            </a:r>
            <a:r>
              <a:rPr lang="ar-IQ" sz="4800" b="1" dirty="0"/>
              <a:t>: (لقد غامر التاجر بماله في مشروعات لم يخطط لها </a:t>
            </a:r>
            <a:r>
              <a:rPr lang="ar-IQ" sz="6600" b="1" dirty="0" smtClean="0">
                <a:solidFill>
                  <a:srgbClr val="FF0000"/>
                </a:solidFill>
              </a:rPr>
              <a:t>؛</a:t>
            </a:r>
            <a:r>
              <a:rPr lang="ar-IQ" sz="4800" b="1" dirty="0" smtClean="0"/>
              <a:t> فتبدد </a:t>
            </a:r>
            <a:r>
              <a:rPr lang="ar-IQ" sz="4800" b="1" dirty="0"/>
              <a:t>المال ) .</a:t>
            </a:r>
          </a:p>
          <a:p>
            <a:endParaRPr lang="ar-IQ" sz="4800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4027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-530943"/>
            <a:ext cx="12088761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5400" b="1" dirty="0">
              <a:solidFill>
                <a:srgbClr val="0070C0"/>
              </a:solidFill>
            </a:endParaRPr>
          </a:p>
          <a:p>
            <a:r>
              <a:rPr lang="ar-IQ" sz="5400" b="1" dirty="0">
                <a:solidFill>
                  <a:srgbClr val="0070C0"/>
                </a:solidFill>
              </a:rPr>
              <a:t>3-	النقطة </a:t>
            </a:r>
            <a:r>
              <a:rPr lang="ar-IQ" sz="5400" b="1" dirty="0" smtClean="0">
                <a:solidFill>
                  <a:srgbClr val="0070C0"/>
                </a:solidFill>
              </a:rPr>
              <a:t>:</a:t>
            </a:r>
          </a:p>
          <a:p>
            <a:r>
              <a:rPr lang="ar-IQ" sz="4400" b="1" dirty="0" smtClean="0">
                <a:solidFill>
                  <a:srgbClr val="FF0000"/>
                </a:solidFill>
              </a:rPr>
              <a:t>وتوضع </a:t>
            </a:r>
            <a:r>
              <a:rPr lang="ar-IQ" sz="4400" b="1" dirty="0">
                <a:solidFill>
                  <a:srgbClr val="FF0000"/>
                </a:solidFill>
              </a:rPr>
              <a:t>في نهاية الجملة عند تمام المعنى،</a:t>
            </a:r>
            <a:r>
              <a:rPr lang="ar-IQ" sz="4400" b="1" dirty="0"/>
              <a:t> </a:t>
            </a:r>
            <a:r>
              <a:rPr lang="ar-IQ" sz="4400" b="1" dirty="0" smtClean="0"/>
              <a:t>مثل: </a:t>
            </a:r>
            <a:r>
              <a:rPr lang="ar-IQ" sz="4400" b="1" dirty="0"/>
              <a:t>(العمل الصالح يرفع قدر صاحبه</a:t>
            </a:r>
            <a:r>
              <a:rPr lang="ar-IQ" sz="4400" b="1" dirty="0">
                <a:solidFill>
                  <a:srgbClr val="FF0000"/>
                </a:solidFill>
              </a:rPr>
              <a:t>. </a:t>
            </a:r>
            <a:r>
              <a:rPr lang="ar-IQ" sz="4400" b="1" dirty="0"/>
              <a:t>). </a:t>
            </a:r>
            <a:endParaRPr lang="ar-IQ" sz="4400" b="1" dirty="0" smtClean="0"/>
          </a:p>
          <a:p>
            <a:endParaRPr lang="ar-IQ" sz="4400" b="1" dirty="0">
              <a:solidFill>
                <a:srgbClr val="0070C0"/>
              </a:solidFill>
            </a:endParaRPr>
          </a:p>
          <a:p>
            <a:r>
              <a:rPr lang="ar-IQ" sz="4400" b="1" dirty="0">
                <a:solidFill>
                  <a:srgbClr val="0070C0"/>
                </a:solidFill>
              </a:rPr>
              <a:t>4-	النقطتان الرأسيتان :</a:t>
            </a:r>
            <a:endParaRPr lang="ar-IQ" sz="4000" b="1" dirty="0">
              <a:solidFill>
                <a:srgbClr val="0070C0"/>
              </a:solidFill>
            </a:endParaRPr>
          </a:p>
          <a:p>
            <a:r>
              <a:rPr lang="ar-IQ" sz="4000" b="1" dirty="0">
                <a:solidFill>
                  <a:srgbClr val="FF0000"/>
                </a:solidFill>
              </a:rPr>
              <a:t>أ‌-	توضعان بعد القول </a:t>
            </a:r>
            <a:r>
              <a:rPr lang="ar-IQ" sz="4000" b="1" dirty="0" smtClean="0">
                <a:solidFill>
                  <a:srgbClr val="FF0000"/>
                </a:solidFill>
              </a:rPr>
              <a:t>، </a:t>
            </a:r>
            <a:r>
              <a:rPr lang="ar-IQ" sz="4000" b="1" dirty="0" smtClean="0"/>
              <a:t>مثل </a:t>
            </a:r>
            <a:r>
              <a:rPr lang="ar-IQ" sz="4000" b="1" dirty="0"/>
              <a:t>: </a:t>
            </a:r>
            <a:r>
              <a:rPr lang="ar-IQ" sz="4000" b="1" dirty="0" smtClean="0"/>
              <a:t>قول المتنبي </a:t>
            </a:r>
            <a:r>
              <a:rPr lang="ar-IQ" sz="4000" b="1" dirty="0">
                <a:solidFill>
                  <a:srgbClr val="FF0000"/>
                </a:solidFill>
              </a:rPr>
              <a:t>:</a:t>
            </a:r>
          </a:p>
          <a:p>
            <a:r>
              <a:rPr lang="ar-IQ" sz="4000" b="1" dirty="0"/>
              <a:t>الخيل والليل والبيداء تعرفني        والسيف والرمح والقرطاس والقلم </a:t>
            </a:r>
          </a:p>
          <a:p>
            <a:r>
              <a:rPr lang="ar-IQ" sz="4000" b="1" dirty="0">
                <a:solidFill>
                  <a:srgbClr val="FF0000"/>
                </a:solidFill>
              </a:rPr>
              <a:t>ب‌-	كما توضعان بين الشيء واقسامه او انواعه </a:t>
            </a:r>
            <a:r>
              <a:rPr lang="ar-IQ" sz="4000" b="1" dirty="0" smtClean="0">
                <a:solidFill>
                  <a:srgbClr val="FF0000"/>
                </a:solidFill>
              </a:rPr>
              <a:t>، </a:t>
            </a:r>
            <a:r>
              <a:rPr lang="ar-IQ" sz="4000" b="1" dirty="0" smtClean="0"/>
              <a:t>مثل </a:t>
            </a:r>
            <a:r>
              <a:rPr lang="ar-IQ" sz="4000" b="1" dirty="0"/>
              <a:t>: اصابع اليد خمسة</a:t>
            </a:r>
            <a:r>
              <a:rPr lang="ar-IQ" sz="4000" b="1" dirty="0">
                <a:solidFill>
                  <a:srgbClr val="FF0000"/>
                </a:solidFill>
              </a:rPr>
              <a:t>: </a:t>
            </a:r>
            <a:r>
              <a:rPr lang="ar-IQ" sz="4000" b="1" dirty="0"/>
              <a:t>الابهام والخنصر والسبابة والوسطى والبنصر . </a:t>
            </a:r>
          </a:p>
          <a:p>
            <a:r>
              <a:rPr lang="ar-IQ" sz="4000" b="1" dirty="0"/>
              <a:t>مثل: اثنان لا يشبعان </a:t>
            </a:r>
            <a:r>
              <a:rPr lang="ar-IQ" sz="4000" b="1" dirty="0" smtClean="0">
                <a:solidFill>
                  <a:srgbClr val="FF0000"/>
                </a:solidFill>
              </a:rPr>
              <a:t>: </a:t>
            </a:r>
            <a:r>
              <a:rPr lang="ar-IQ" sz="4000" b="1" dirty="0" smtClean="0"/>
              <a:t>طالب </a:t>
            </a:r>
            <a:r>
              <a:rPr lang="ar-IQ" sz="4000" b="1" dirty="0"/>
              <a:t>العلم ،وطالب المال.</a:t>
            </a:r>
          </a:p>
        </p:txBody>
      </p:sp>
    </p:spTree>
    <p:extLst>
      <p:ext uri="{BB962C8B-B14F-4D97-AF65-F5344CB8AC3E}">
        <p14:creationId xmlns:p14="http://schemas.microsoft.com/office/powerpoint/2010/main" val="244257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-221226" y="-914401"/>
            <a:ext cx="12413226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4400" b="1" dirty="0"/>
          </a:p>
          <a:p>
            <a:r>
              <a:rPr lang="ar-IQ" sz="4800" b="1" dirty="0">
                <a:solidFill>
                  <a:srgbClr val="0070C0"/>
                </a:solidFill>
              </a:rPr>
              <a:t>5-	علامة الاستفهام </a:t>
            </a:r>
            <a:r>
              <a:rPr lang="ar-IQ" sz="4800" b="1" dirty="0" smtClean="0">
                <a:solidFill>
                  <a:srgbClr val="0070C0"/>
                </a:solidFill>
              </a:rPr>
              <a:t>: </a:t>
            </a:r>
          </a:p>
          <a:p>
            <a:r>
              <a:rPr lang="ar-IQ" sz="4400" b="1" dirty="0" smtClean="0">
                <a:solidFill>
                  <a:srgbClr val="FF0000"/>
                </a:solidFill>
              </a:rPr>
              <a:t>وتوضع </a:t>
            </a:r>
            <a:r>
              <a:rPr lang="ar-IQ" sz="4400" b="1" dirty="0">
                <a:solidFill>
                  <a:srgbClr val="FF0000"/>
                </a:solidFill>
              </a:rPr>
              <a:t>بعد اسلوب الاستفهام </a:t>
            </a:r>
            <a:r>
              <a:rPr lang="ar-IQ" sz="4400" b="1" dirty="0"/>
              <a:t>،مثل :متى تسافر </a:t>
            </a:r>
            <a:r>
              <a:rPr lang="ar-IQ" sz="4400" b="1" dirty="0" smtClean="0"/>
              <a:t>إلى </a:t>
            </a:r>
            <a:r>
              <a:rPr lang="ar-IQ" sz="4400" b="1" dirty="0"/>
              <a:t>مصر </a:t>
            </a:r>
            <a:r>
              <a:rPr lang="ar-IQ" sz="5400" b="1" dirty="0">
                <a:solidFill>
                  <a:srgbClr val="FF0000"/>
                </a:solidFill>
              </a:rPr>
              <a:t>؟</a:t>
            </a:r>
          </a:p>
          <a:p>
            <a:r>
              <a:rPr lang="ar-IQ" sz="4800" b="1" dirty="0">
                <a:solidFill>
                  <a:srgbClr val="0070C0"/>
                </a:solidFill>
              </a:rPr>
              <a:t>6-	علامة التعجب </a:t>
            </a:r>
            <a:r>
              <a:rPr lang="ar-IQ" sz="4800" b="1" dirty="0" smtClean="0">
                <a:solidFill>
                  <a:srgbClr val="0070C0"/>
                </a:solidFill>
              </a:rPr>
              <a:t>أو </a:t>
            </a:r>
            <a:r>
              <a:rPr lang="ar-IQ" sz="4800" b="1" dirty="0">
                <a:solidFill>
                  <a:srgbClr val="0070C0"/>
                </a:solidFill>
              </a:rPr>
              <a:t>التأثر </a:t>
            </a:r>
            <a:r>
              <a:rPr lang="ar-IQ" sz="4800" b="1" dirty="0" smtClean="0">
                <a:solidFill>
                  <a:srgbClr val="0070C0"/>
                </a:solidFill>
              </a:rPr>
              <a:t>:</a:t>
            </a:r>
            <a:endParaRPr lang="ar-IQ" sz="4800" b="1" dirty="0" smtClean="0">
              <a:solidFill>
                <a:srgbClr val="FF0000"/>
              </a:solidFill>
            </a:endParaRPr>
          </a:p>
          <a:p>
            <a:r>
              <a:rPr lang="ar-IQ" sz="4400" b="1" dirty="0" smtClean="0">
                <a:solidFill>
                  <a:srgbClr val="FF0000"/>
                </a:solidFill>
              </a:rPr>
              <a:t>توضع </a:t>
            </a:r>
            <a:r>
              <a:rPr lang="ar-IQ" sz="4400" b="1" dirty="0">
                <a:solidFill>
                  <a:srgbClr val="FF0000"/>
                </a:solidFill>
              </a:rPr>
              <a:t>في اخر الجملة التي يعبر بها عن فرح او حزن او تعجب</a:t>
            </a:r>
            <a:r>
              <a:rPr lang="ar-IQ" sz="4400" b="1" dirty="0"/>
              <a:t> مثال :قتلني الله </a:t>
            </a:r>
            <a:r>
              <a:rPr lang="ar-IQ" sz="4400" b="1" dirty="0" smtClean="0"/>
              <a:t>إنْ </a:t>
            </a:r>
            <a:r>
              <a:rPr lang="ar-IQ" sz="4400" b="1" dirty="0"/>
              <a:t>لم اقتله </a:t>
            </a:r>
            <a:r>
              <a:rPr lang="ar-IQ" sz="6000" b="1" dirty="0">
                <a:solidFill>
                  <a:srgbClr val="FF0000"/>
                </a:solidFill>
              </a:rPr>
              <a:t>!</a:t>
            </a:r>
          </a:p>
          <a:p>
            <a:r>
              <a:rPr lang="ar-IQ" sz="4800" b="1" dirty="0">
                <a:solidFill>
                  <a:srgbClr val="0070C0"/>
                </a:solidFill>
              </a:rPr>
              <a:t>7-	علامة التنصيص </a:t>
            </a:r>
            <a:r>
              <a:rPr lang="ar-IQ" sz="4800" b="1" dirty="0" smtClean="0">
                <a:solidFill>
                  <a:srgbClr val="0070C0"/>
                </a:solidFill>
              </a:rPr>
              <a:t>:</a:t>
            </a:r>
          </a:p>
          <a:p>
            <a:r>
              <a:rPr lang="ar-IQ" sz="4400" b="1" dirty="0" smtClean="0">
                <a:solidFill>
                  <a:srgbClr val="FF0000"/>
                </a:solidFill>
              </a:rPr>
              <a:t>يوضع </a:t>
            </a:r>
            <a:r>
              <a:rPr lang="ar-IQ" sz="4400" b="1" dirty="0">
                <a:solidFill>
                  <a:srgbClr val="FF0000"/>
                </a:solidFill>
              </a:rPr>
              <a:t>بينهما كل كلام بنصه دون تغيير من القران الكريم </a:t>
            </a:r>
            <a:r>
              <a:rPr lang="ar-IQ" sz="4400" b="1" dirty="0" smtClean="0">
                <a:solidFill>
                  <a:srgbClr val="FF0000"/>
                </a:solidFill>
              </a:rPr>
              <a:t>أو </a:t>
            </a:r>
            <a:r>
              <a:rPr lang="ar-IQ" sz="4400" b="1" dirty="0">
                <a:solidFill>
                  <a:srgbClr val="FF0000"/>
                </a:solidFill>
              </a:rPr>
              <a:t>حديث شريف </a:t>
            </a:r>
            <a:r>
              <a:rPr lang="ar-IQ" sz="4400" b="1" dirty="0" smtClean="0">
                <a:solidFill>
                  <a:srgbClr val="FF0000"/>
                </a:solidFill>
              </a:rPr>
              <a:t>أو </a:t>
            </a:r>
            <a:r>
              <a:rPr lang="ar-IQ" sz="4400" b="1" dirty="0">
                <a:solidFill>
                  <a:srgbClr val="FF0000"/>
                </a:solidFill>
              </a:rPr>
              <a:t>كلام غيرهما منقول بنص </a:t>
            </a:r>
            <a:r>
              <a:rPr lang="ar-IQ" sz="4400" b="1" dirty="0" smtClean="0">
                <a:solidFill>
                  <a:srgbClr val="FF0000"/>
                </a:solidFill>
              </a:rPr>
              <a:t>، </a:t>
            </a:r>
            <a:r>
              <a:rPr lang="ar-IQ" sz="4400" b="1" dirty="0" smtClean="0"/>
              <a:t>مثل </a:t>
            </a:r>
            <a:r>
              <a:rPr lang="ar-IQ" sz="4400" b="1" dirty="0"/>
              <a:t>: </a:t>
            </a:r>
          </a:p>
          <a:p>
            <a:r>
              <a:rPr lang="ar-IQ" sz="4400" b="1" dirty="0"/>
              <a:t>قوله </a:t>
            </a:r>
            <a:r>
              <a:rPr lang="ar-IQ" sz="4400" b="1" dirty="0" smtClean="0"/>
              <a:t>تعالى : </a:t>
            </a:r>
            <a:r>
              <a:rPr lang="ar-IQ" sz="4400" b="1" dirty="0">
                <a:solidFill>
                  <a:srgbClr val="FF0000"/>
                </a:solidFill>
              </a:rPr>
              <a:t>((</a:t>
            </a:r>
            <a:r>
              <a:rPr lang="ar-IQ" sz="4400" b="1" dirty="0"/>
              <a:t>ولكم في القصاص حياة </a:t>
            </a:r>
            <a:r>
              <a:rPr lang="ar-IQ" sz="4400" b="1" dirty="0">
                <a:solidFill>
                  <a:srgbClr val="FF0000"/>
                </a:solidFill>
              </a:rPr>
              <a:t>))</a:t>
            </a:r>
          </a:p>
          <a:p>
            <a:endParaRPr lang="ar-IQ" sz="4400" b="1" dirty="0"/>
          </a:p>
        </p:txBody>
      </p:sp>
    </p:spTree>
    <p:extLst>
      <p:ext uri="{BB962C8B-B14F-4D97-AF65-F5344CB8AC3E}">
        <p14:creationId xmlns:p14="http://schemas.microsoft.com/office/powerpoint/2010/main" val="152181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110046"/>
            <a:ext cx="12019935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4000" b="1" dirty="0"/>
          </a:p>
          <a:p>
            <a:r>
              <a:rPr lang="ar-IQ" sz="4000" b="1" dirty="0">
                <a:solidFill>
                  <a:srgbClr val="0070C0"/>
                </a:solidFill>
              </a:rPr>
              <a:t>8-	الشرطة </a:t>
            </a:r>
            <a:r>
              <a:rPr lang="ar-IQ" sz="4000" b="1" dirty="0" smtClean="0">
                <a:solidFill>
                  <a:srgbClr val="0070C0"/>
                </a:solidFill>
              </a:rPr>
              <a:t>:</a:t>
            </a:r>
            <a:r>
              <a:rPr lang="ar-IQ" sz="4000" b="1" dirty="0" smtClean="0">
                <a:solidFill>
                  <a:srgbClr val="FF0000"/>
                </a:solidFill>
              </a:rPr>
              <a:t> توضع </a:t>
            </a:r>
            <a:r>
              <a:rPr lang="ar-IQ" sz="4000" b="1" dirty="0">
                <a:solidFill>
                  <a:srgbClr val="FF0000"/>
                </a:solidFill>
              </a:rPr>
              <a:t>بين العدد والمعدود </a:t>
            </a:r>
            <a:r>
              <a:rPr lang="ar-IQ" sz="4000" b="1" dirty="0" smtClean="0">
                <a:solidFill>
                  <a:srgbClr val="FF0000"/>
                </a:solidFill>
              </a:rPr>
              <a:t>إذا </a:t>
            </a:r>
            <a:r>
              <a:rPr lang="ar-IQ" sz="4000" b="1" dirty="0">
                <a:solidFill>
                  <a:srgbClr val="FF0000"/>
                </a:solidFill>
              </a:rPr>
              <a:t>وقعا </a:t>
            </a:r>
            <a:r>
              <a:rPr lang="ar-IQ" sz="4000" b="1" dirty="0" smtClean="0">
                <a:solidFill>
                  <a:srgbClr val="FF0000"/>
                </a:solidFill>
              </a:rPr>
              <a:t>عنواناً </a:t>
            </a:r>
            <a:r>
              <a:rPr lang="ar-IQ" sz="4000" b="1" dirty="0">
                <a:solidFill>
                  <a:srgbClr val="FF0000"/>
                </a:solidFill>
              </a:rPr>
              <a:t>في </a:t>
            </a:r>
            <a:r>
              <a:rPr lang="ar-IQ" sz="4000" b="1" dirty="0" smtClean="0">
                <a:solidFill>
                  <a:srgbClr val="FF0000"/>
                </a:solidFill>
              </a:rPr>
              <a:t>أول </a:t>
            </a:r>
            <a:r>
              <a:rPr lang="ar-IQ" sz="4000" b="1" dirty="0">
                <a:solidFill>
                  <a:srgbClr val="FF0000"/>
                </a:solidFill>
              </a:rPr>
              <a:t>السطر</a:t>
            </a:r>
            <a:r>
              <a:rPr lang="ar-IQ" sz="4000" b="1" dirty="0"/>
              <a:t> مثل </a:t>
            </a:r>
            <a:r>
              <a:rPr lang="ar-IQ" sz="4000" b="1" dirty="0" smtClean="0"/>
              <a:t>: مراحل </a:t>
            </a:r>
            <a:r>
              <a:rPr lang="ar-IQ" sz="4000" b="1" dirty="0"/>
              <a:t>التعليم في العراق أ</a:t>
            </a:r>
            <a:r>
              <a:rPr lang="ar-IQ" sz="4000" b="1" dirty="0" smtClean="0"/>
              <a:t>ربع:</a:t>
            </a:r>
            <a:endParaRPr lang="ar-IQ" sz="4000" b="1" dirty="0"/>
          </a:p>
          <a:p>
            <a:r>
              <a:rPr lang="ar-IQ" sz="4000" b="1" dirty="0"/>
              <a:t> </a:t>
            </a:r>
            <a:r>
              <a:rPr lang="ar-IQ" sz="4000" b="1" dirty="0" smtClean="0"/>
              <a:t>أولا</a:t>
            </a:r>
            <a:r>
              <a:rPr lang="ar-IQ" sz="4400" b="1" dirty="0" smtClean="0">
                <a:solidFill>
                  <a:srgbClr val="FF0000"/>
                </a:solidFill>
              </a:rPr>
              <a:t> - </a:t>
            </a:r>
            <a:r>
              <a:rPr lang="ar-IQ" sz="4000" b="1" dirty="0" smtClean="0"/>
              <a:t>المرحلة الابتدائية .</a:t>
            </a:r>
            <a:endParaRPr lang="ar-IQ" sz="4000" b="1" dirty="0"/>
          </a:p>
          <a:p>
            <a:r>
              <a:rPr lang="ar-IQ" sz="4000" b="1" dirty="0"/>
              <a:t> </a:t>
            </a:r>
            <a:r>
              <a:rPr lang="ar-IQ" sz="4000" b="1" dirty="0" smtClean="0"/>
              <a:t>ثانيا </a:t>
            </a:r>
            <a:r>
              <a:rPr lang="ar-IQ" sz="4800" b="1" dirty="0" smtClean="0">
                <a:solidFill>
                  <a:srgbClr val="FF0000"/>
                </a:solidFill>
              </a:rPr>
              <a:t>- </a:t>
            </a:r>
            <a:r>
              <a:rPr lang="ar-IQ" sz="4000" b="1" dirty="0" smtClean="0"/>
              <a:t>المرحة </a:t>
            </a:r>
            <a:r>
              <a:rPr lang="ar-IQ" sz="4000" b="1" dirty="0"/>
              <a:t>المتوسطة </a:t>
            </a:r>
            <a:r>
              <a:rPr lang="ar-IQ" sz="4000" b="1" dirty="0" smtClean="0"/>
              <a:t>.</a:t>
            </a:r>
            <a:endParaRPr lang="ar-IQ" sz="4000" b="1" dirty="0"/>
          </a:p>
          <a:p>
            <a:r>
              <a:rPr lang="ar-IQ" sz="4000" b="1" dirty="0" smtClean="0"/>
              <a:t>ثالثا </a:t>
            </a:r>
            <a:r>
              <a:rPr lang="ar-IQ" sz="4800" b="1" dirty="0" smtClean="0">
                <a:solidFill>
                  <a:srgbClr val="FF0000"/>
                </a:solidFill>
              </a:rPr>
              <a:t>-</a:t>
            </a:r>
            <a:r>
              <a:rPr lang="ar-IQ" sz="4000" b="1" dirty="0" smtClean="0"/>
              <a:t> </a:t>
            </a:r>
            <a:r>
              <a:rPr lang="ar-IQ" sz="4000" b="1" dirty="0"/>
              <a:t>المرحلة الثانوية </a:t>
            </a:r>
            <a:r>
              <a:rPr lang="ar-IQ" sz="4000" b="1" dirty="0" smtClean="0"/>
              <a:t>.</a:t>
            </a:r>
            <a:endParaRPr lang="ar-IQ" sz="4000" b="1" dirty="0"/>
          </a:p>
          <a:p>
            <a:r>
              <a:rPr lang="ar-IQ" sz="4000" b="1" dirty="0"/>
              <a:t>رابعا</a:t>
            </a:r>
            <a:r>
              <a:rPr lang="ar-IQ" sz="4800" b="1" dirty="0">
                <a:solidFill>
                  <a:srgbClr val="FF0000"/>
                </a:solidFill>
              </a:rPr>
              <a:t> </a:t>
            </a:r>
            <a:r>
              <a:rPr lang="ar-IQ" sz="4800" b="1" dirty="0" smtClean="0">
                <a:solidFill>
                  <a:srgbClr val="FF0000"/>
                </a:solidFill>
              </a:rPr>
              <a:t>-</a:t>
            </a:r>
            <a:r>
              <a:rPr lang="ar-IQ" sz="4000" b="1" dirty="0" smtClean="0"/>
              <a:t>المرحلة </a:t>
            </a:r>
            <a:r>
              <a:rPr lang="ar-IQ" sz="4000" b="1" dirty="0"/>
              <a:t>الجامعية </a:t>
            </a:r>
            <a:r>
              <a:rPr lang="ar-IQ" sz="4000" b="1" dirty="0" smtClean="0"/>
              <a:t>.</a:t>
            </a:r>
            <a:endParaRPr lang="ar-IQ" sz="4000" b="1" dirty="0"/>
          </a:p>
          <a:p>
            <a:r>
              <a:rPr lang="ar-IQ" sz="4000" b="1" dirty="0">
                <a:solidFill>
                  <a:srgbClr val="FF0000"/>
                </a:solidFill>
              </a:rPr>
              <a:t>كما توضع بين اثنين في حال المحاورة </a:t>
            </a:r>
            <a:r>
              <a:rPr lang="ar-IQ" sz="4000" b="1" dirty="0" smtClean="0">
                <a:solidFill>
                  <a:srgbClr val="FF0000"/>
                </a:solidFill>
              </a:rPr>
              <a:t>، </a:t>
            </a:r>
            <a:r>
              <a:rPr lang="ar-IQ" sz="4000" b="1" dirty="0" smtClean="0"/>
              <a:t>مثال </a:t>
            </a:r>
            <a:r>
              <a:rPr lang="ar-IQ" sz="4000" b="1" dirty="0"/>
              <a:t>:</a:t>
            </a:r>
          </a:p>
          <a:p>
            <a:r>
              <a:rPr lang="ar-IQ" sz="5400" b="1" dirty="0">
                <a:solidFill>
                  <a:srgbClr val="FF0000"/>
                </a:solidFill>
              </a:rPr>
              <a:t>-</a:t>
            </a:r>
            <a:r>
              <a:rPr lang="ar-IQ" sz="4000" b="1" dirty="0"/>
              <a:t>	من </a:t>
            </a:r>
            <a:r>
              <a:rPr lang="ar-IQ" sz="4000" b="1" dirty="0" smtClean="0"/>
              <a:t>أنت </a:t>
            </a:r>
            <a:r>
              <a:rPr lang="ar-IQ" sz="4000" b="1" dirty="0"/>
              <a:t>؟</a:t>
            </a:r>
          </a:p>
          <a:p>
            <a:r>
              <a:rPr lang="ar-IQ" sz="4800" b="1" dirty="0">
                <a:solidFill>
                  <a:srgbClr val="FF0000"/>
                </a:solidFill>
              </a:rPr>
              <a:t>-</a:t>
            </a:r>
            <a:r>
              <a:rPr lang="ar-IQ" sz="4000" b="1" dirty="0"/>
              <a:t>	</a:t>
            </a:r>
            <a:r>
              <a:rPr lang="ar-IQ" sz="4000" b="1" dirty="0" smtClean="0"/>
              <a:t>أنا </a:t>
            </a:r>
            <a:r>
              <a:rPr lang="ar-IQ" sz="4000" b="1" dirty="0"/>
              <a:t>فلان .</a:t>
            </a:r>
          </a:p>
        </p:txBody>
      </p:sp>
    </p:spTree>
    <p:extLst>
      <p:ext uri="{BB962C8B-B14F-4D97-AF65-F5344CB8AC3E}">
        <p14:creationId xmlns:p14="http://schemas.microsoft.com/office/powerpoint/2010/main" val="422801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-88490"/>
            <a:ext cx="12192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4400" b="1" dirty="0"/>
          </a:p>
          <a:p>
            <a:r>
              <a:rPr lang="ar-IQ" sz="4800" b="1" dirty="0">
                <a:solidFill>
                  <a:srgbClr val="0070C0"/>
                </a:solidFill>
              </a:rPr>
              <a:t>9-	القوسان </a:t>
            </a:r>
            <a:r>
              <a:rPr lang="ar-IQ" sz="4800" b="1" dirty="0" smtClean="0">
                <a:solidFill>
                  <a:srgbClr val="0070C0"/>
                </a:solidFill>
              </a:rPr>
              <a:t>: </a:t>
            </a:r>
            <a:r>
              <a:rPr lang="ar-IQ" sz="4400" b="1" dirty="0" smtClean="0">
                <a:solidFill>
                  <a:srgbClr val="FF0000"/>
                </a:solidFill>
              </a:rPr>
              <a:t>وتكتب </a:t>
            </a:r>
            <a:r>
              <a:rPr lang="ar-IQ" sz="4400" b="1" dirty="0">
                <a:solidFill>
                  <a:srgbClr val="FF0000"/>
                </a:solidFill>
              </a:rPr>
              <a:t>بينهما الالفاظ المفسرة لما قبلها، وما ليس من اركان </a:t>
            </a:r>
            <a:r>
              <a:rPr lang="ar-IQ" sz="4400" b="1" dirty="0" smtClean="0">
                <a:solidFill>
                  <a:srgbClr val="FF0000"/>
                </a:solidFill>
              </a:rPr>
              <a:t>الجملة ،</a:t>
            </a:r>
            <a:r>
              <a:rPr lang="ar-IQ" sz="4400" b="1" dirty="0" smtClean="0"/>
              <a:t> </a:t>
            </a:r>
            <a:r>
              <a:rPr lang="ar-IQ" sz="4400" b="1" dirty="0"/>
              <a:t>مثل : عليك بإخوان الصدق </a:t>
            </a:r>
            <a:r>
              <a:rPr lang="ar-IQ" sz="4400" b="1" dirty="0" smtClean="0">
                <a:solidFill>
                  <a:srgbClr val="FF0000"/>
                </a:solidFill>
              </a:rPr>
              <a:t>(</a:t>
            </a:r>
            <a:r>
              <a:rPr lang="ar-IQ" sz="4400" b="1" dirty="0"/>
              <a:t>إ</a:t>
            </a:r>
            <a:r>
              <a:rPr lang="ar-IQ" sz="4400" b="1" dirty="0" smtClean="0"/>
              <a:t>ن </a:t>
            </a:r>
            <a:r>
              <a:rPr lang="ar-IQ" sz="4400" b="1" dirty="0"/>
              <a:t>كان يوجد اخوان صادقين </a:t>
            </a:r>
            <a:r>
              <a:rPr lang="ar-IQ" sz="4400" b="1" dirty="0">
                <a:solidFill>
                  <a:srgbClr val="FF0000"/>
                </a:solidFill>
              </a:rPr>
              <a:t>)</a:t>
            </a:r>
            <a:r>
              <a:rPr lang="ar-IQ" sz="4400" b="1" dirty="0"/>
              <a:t>.</a:t>
            </a:r>
          </a:p>
          <a:p>
            <a:endParaRPr lang="ar-IQ" sz="4400" b="1" dirty="0"/>
          </a:p>
          <a:p>
            <a:r>
              <a:rPr lang="ar-IQ" sz="4800" b="1" dirty="0">
                <a:solidFill>
                  <a:srgbClr val="0070C0"/>
                </a:solidFill>
              </a:rPr>
              <a:t>10-	علامة الحذف </a:t>
            </a:r>
            <a:r>
              <a:rPr lang="ar-IQ" sz="4800" b="1" dirty="0" smtClean="0">
                <a:solidFill>
                  <a:srgbClr val="0070C0"/>
                </a:solidFill>
              </a:rPr>
              <a:t>: </a:t>
            </a:r>
            <a:r>
              <a:rPr lang="ar-IQ" sz="4400" b="1" dirty="0" smtClean="0">
                <a:solidFill>
                  <a:srgbClr val="FF0000"/>
                </a:solidFill>
              </a:rPr>
              <a:t>وتوضع </a:t>
            </a:r>
            <a:r>
              <a:rPr lang="ar-IQ" sz="4400" b="1" dirty="0">
                <a:solidFill>
                  <a:srgbClr val="FF0000"/>
                </a:solidFill>
              </a:rPr>
              <a:t>مكان المحذوف من الكلام للدلالة على </a:t>
            </a:r>
            <a:r>
              <a:rPr lang="ar-IQ" sz="4400" b="1" dirty="0" smtClean="0">
                <a:solidFill>
                  <a:srgbClr val="FF0000"/>
                </a:solidFill>
              </a:rPr>
              <a:t>الحذف ، </a:t>
            </a:r>
            <a:r>
              <a:rPr lang="ar-IQ" sz="4400" b="1" dirty="0"/>
              <a:t>مثل :ضع الكلمة المحذوفة في البيت </a:t>
            </a:r>
            <a:r>
              <a:rPr lang="ar-IQ" sz="4400" b="1" dirty="0" smtClean="0"/>
              <a:t>الآتي </a:t>
            </a:r>
            <a:r>
              <a:rPr lang="ar-IQ" sz="4400" b="1" dirty="0"/>
              <a:t>، وهو لزهير بن </a:t>
            </a:r>
            <a:r>
              <a:rPr lang="ar-IQ" sz="4400" b="1" dirty="0" smtClean="0"/>
              <a:t>أبي </a:t>
            </a:r>
            <a:r>
              <a:rPr lang="ar-IQ" sz="4400" b="1" dirty="0"/>
              <a:t>سلمى </a:t>
            </a:r>
            <a:r>
              <a:rPr lang="ar-IQ" sz="4400" b="1" dirty="0" smtClean="0"/>
              <a:t>: ومن </a:t>
            </a:r>
            <a:r>
              <a:rPr lang="ar-IQ" sz="4400" b="1" dirty="0" err="1"/>
              <a:t>يك</a:t>
            </a:r>
            <a:r>
              <a:rPr lang="ar-IQ" sz="4400" b="1" dirty="0"/>
              <a:t> ذا فضل فيبخل بفضله على قومه </a:t>
            </a:r>
            <a:r>
              <a:rPr lang="ar-IQ" sz="6600" b="1" dirty="0">
                <a:solidFill>
                  <a:srgbClr val="FF0000"/>
                </a:solidFill>
              </a:rPr>
              <a:t>...</a:t>
            </a:r>
            <a:r>
              <a:rPr lang="ar-IQ" sz="4400" b="1" dirty="0"/>
              <a:t> عنه ويذمم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6091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0" y="287967"/>
            <a:ext cx="12192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7200" b="1" dirty="0">
                <a:solidFill>
                  <a:srgbClr val="FF0000"/>
                </a:solidFill>
              </a:rPr>
              <a:t>فائــــدة :</a:t>
            </a:r>
          </a:p>
          <a:p>
            <a:r>
              <a:rPr lang="ar-IQ" sz="8800" b="1" dirty="0"/>
              <a:t>لا يوضع من هذه العلامات </a:t>
            </a:r>
            <a:r>
              <a:rPr lang="ar-IQ" sz="8800" b="1"/>
              <a:t>في </a:t>
            </a:r>
            <a:r>
              <a:rPr lang="ar-IQ" sz="8800" b="1" smtClean="0"/>
              <a:t>أول </a:t>
            </a:r>
            <a:r>
              <a:rPr lang="ar-IQ" sz="8800" b="1" dirty="0"/>
              <a:t>السطر </a:t>
            </a:r>
            <a:r>
              <a:rPr lang="ar-IQ" sz="8800" b="1"/>
              <a:t>الا </a:t>
            </a:r>
            <a:r>
              <a:rPr lang="ar-IQ" sz="8800" b="1" smtClean="0"/>
              <a:t>(</a:t>
            </a:r>
            <a:r>
              <a:rPr lang="ar-IQ" sz="8800" b="1" smtClean="0">
                <a:solidFill>
                  <a:srgbClr val="FF0000"/>
                </a:solidFill>
              </a:rPr>
              <a:t>القوسان</a:t>
            </a:r>
            <a:r>
              <a:rPr lang="ar-IQ" sz="8800" b="1" smtClean="0"/>
              <a:t> </a:t>
            </a:r>
            <a:r>
              <a:rPr lang="ar-IQ" sz="8800" b="1" smtClean="0">
                <a:solidFill>
                  <a:srgbClr val="FF0000"/>
                </a:solidFill>
              </a:rPr>
              <a:t>، وعلامة </a:t>
            </a:r>
            <a:r>
              <a:rPr lang="ar-IQ" sz="8800" b="1">
                <a:solidFill>
                  <a:srgbClr val="FF0000"/>
                </a:solidFill>
              </a:rPr>
              <a:t>التنصيص </a:t>
            </a:r>
            <a:r>
              <a:rPr lang="ar-IQ" sz="8800" b="1" smtClean="0">
                <a:solidFill>
                  <a:srgbClr val="FF0000"/>
                </a:solidFill>
              </a:rPr>
              <a:t>، والشرطة </a:t>
            </a:r>
            <a:r>
              <a:rPr lang="ar-IQ" sz="8800" b="1" dirty="0">
                <a:solidFill>
                  <a:srgbClr val="FF0000"/>
                </a:solidFill>
              </a:rPr>
              <a:t>الواحدة ، وعلامة </a:t>
            </a:r>
            <a:r>
              <a:rPr lang="ar-IQ" sz="8800" b="1">
                <a:solidFill>
                  <a:srgbClr val="FF0000"/>
                </a:solidFill>
              </a:rPr>
              <a:t>الحذف </a:t>
            </a:r>
            <a:r>
              <a:rPr lang="ar-IQ" sz="8800" b="1" smtClean="0">
                <a:solidFill>
                  <a:srgbClr val="FF0000"/>
                </a:solidFill>
              </a:rPr>
              <a:t>)</a:t>
            </a:r>
            <a:r>
              <a:rPr lang="ar-IQ" sz="8800" b="1" smtClean="0"/>
              <a:t>.</a:t>
            </a:r>
            <a:endParaRPr lang="ar-IQ" sz="8800" b="1" dirty="0"/>
          </a:p>
        </p:txBody>
      </p:sp>
    </p:spTree>
    <p:extLst>
      <p:ext uri="{BB962C8B-B14F-4D97-AF65-F5344CB8AC3E}">
        <p14:creationId xmlns:p14="http://schemas.microsoft.com/office/powerpoint/2010/main" val="341101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-72402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8800" b="1" dirty="0"/>
          </a:p>
          <a:p>
            <a:pPr algn="ctr"/>
            <a:endParaRPr lang="en-US" sz="8800" b="1" dirty="0" smtClean="0"/>
          </a:p>
          <a:p>
            <a:pPr algn="ctr"/>
            <a:endParaRPr lang="en-US" sz="8800" b="1" dirty="0"/>
          </a:p>
          <a:p>
            <a:pPr algn="ctr"/>
            <a:endParaRPr lang="ar-IQ" sz="8800" b="1" dirty="0"/>
          </a:p>
          <a:p>
            <a:pPr algn="ctr"/>
            <a:r>
              <a:rPr lang="ar-IQ" sz="8800" b="1" dirty="0" smtClean="0"/>
              <a:t> </a:t>
            </a:r>
            <a:endParaRPr lang="ar-IQ" sz="8800" b="1" dirty="0"/>
          </a:p>
        </p:txBody>
      </p:sp>
      <p:sp>
        <p:nvSpPr>
          <p:cNvPr id="3" name="مستطيل 2"/>
          <p:cNvSpPr/>
          <p:nvPr/>
        </p:nvSpPr>
        <p:spPr>
          <a:xfrm>
            <a:off x="1415273" y="2152954"/>
            <a:ext cx="970650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8000" b="1" dirty="0">
                <a:solidFill>
                  <a:srgbClr val="FF0000"/>
                </a:solidFill>
              </a:rPr>
              <a:t>الاسم والفعل والتفريق بينهما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71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56310" y="100280"/>
            <a:ext cx="11879380" cy="747897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ar-IQ" sz="4000" dirty="0"/>
          </a:p>
          <a:p>
            <a:r>
              <a:rPr lang="ar-IQ" sz="4000" dirty="0"/>
              <a:t>•	</a:t>
            </a:r>
            <a:r>
              <a:rPr lang="ar-IQ" sz="4000" dirty="0">
                <a:solidFill>
                  <a:srgbClr val="FF0000"/>
                </a:solidFill>
              </a:rPr>
              <a:t>اذا كانت متصلة بالفعل (تاء التأنيث الساكنة )هي :</a:t>
            </a:r>
          </a:p>
          <a:p>
            <a:r>
              <a:rPr lang="ar-IQ" sz="4000" dirty="0"/>
              <a:t>(</a:t>
            </a:r>
            <a:r>
              <a:rPr lang="ar-IQ" sz="4000" dirty="0" smtClean="0"/>
              <a:t>اجتهدتْ وفهمتْ وتعلمتْ)</a:t>
            </a:r>
            <a:endParaRPr lang="ar-IQ" sz="4000" dirty="0"/>
          </a:p>
          <a:p>
            <a:r>
              <a:rPr lang="ar-IQ" sz="4000" dirty="0">
                <a:solidFill>
                  <a:srgbClr val="FF0000"/>
                </a:solidFill>
              </a:rPr>
              <a:t>•	في جمع المؤنث السالم وما ألحق به</a:t>
            </a:r>
          </a:p>
          <a:p>
            <a:r>
              <a:rPr lang="ar-IQ" sz="4000" dirty="0"/>
              <a:t>(فاطمات .كاتبات .ثقات .قنوات . أولات .عرفات .بركات ).                </a:t>
            </a:r>
          </a:p>
          <a:p>
            <a:r>
              <a:rPr lang="ar-IQ" sz="4000" dirty="0">
                <a:solidFill>
                  <a:srgbClr val="FF0000"/>
                </a:solidFill>
              </a:rPr>
              <a:t>•	اذا كانت متصلة بالحروف الاربعة المقابلة:</a:t>
            </a:r>
          </a:p>
          <a:p>
            <a:r>
              <a:rPr lang="ar-IQ" sz="4000" dirty="0"/>
              <a:t>  (رب: ربت ،    ثم : ثمت.     لعل : لعلت.   لا: لات  ) </a:t>
            </a:r>
            <a:endParaRPr lang="ar-IQ" sz="4000" dirty="0">
              <a:solidFill>
                <a:srgbClr val="FF0000"/>
              </a:solidFill>
            </a:endParaRPr>
          </a:p>
          <a:p>
            <a:r>
              <a:rPr lang="ar-IQ" sz="4000" dirty="0">
                <a:solidFill>
                  <a:srgbClr val="FF0000"/>
                </a:solidFill>
              </a:rPr>
              <a:t>•	في آخر المصدر الذي في فعله تاء: </a:t>
            </a:r>
          </a:p>
          <a:p>
            <a:r>
              <a:rPr lang="ar-IQ" sz="4000" dirty="0"/>
              <a:t>(سكت : سكوت .   مات : موت .    نعت : نعت </a:t>
            </a:r>
            <a:r>
              <a:rPr lang="ar-IQ" sz="4000" dirty="0" smtClean="0"/>
              <a:t>.  </a:t>
            </a:r>
            <a:r>
              <a:rPr lang="ar-IQ" sz="4000" dirty="0"/>
              <a:t>فات : فوت  ) </a:t>
            </a:r>
            <a:endParaRPr lang="ar-IQ" sz="4000" dirty="0">
              <a:solidFill>
                <a:srgbClr val="FF0000"/>
              </a:solidFill>
            </a:endParaRPr>
          </a:p>
          <a:p>
            <a:r>
              <a:rPr lang="ar-IQ" sz="4000" dirty="0">
                <a:solidFill>
                  <a:srgbClr val="FF0000"/>
                </a:solidFill>
              </a:rPr>
              <a:t>•	في اخر الاسم  المفرد اذا كان الحرف الذي غير مفتوح:</a:t>
            </a:r>
          </a:p>
          <a:p>
            <a:r>
              <a:rPr lang="ar-IQ" sz="4000" dirty="0"/>
              <a:t>(ثابت . تفاوت . بيت .  سكوت . قوت . فوات ).   </a:t>
            </a:r>
          </a:p>
          <a:p>
            <a:r>
              <a:rPr lang="ar-IQ" sz="4000" dirty="0"/>
              <a:t>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36413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-4916" y="1"/>
            <a:ext cx="12196916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4000" dirty="0"/>
          </a:p>
          <a:p>
            <a:r>
              <a:rPr lang="ar-IQ" sz="6000" b="1" dirty="0">
                <a:solidFill>
                  <a:srgbClr val="FF0000"/>
                </a:solidFill>
              </a:rPr>
              <a:t> اقسام </a:t>
            </a:r>
            <a:r>
              <a:rPr lang="ar-IQ" sz="6000" b="1" dirty="0" smtClean="0">
                <a:solidFill>
                  <a:srgbClr val="FF0000"/>
                </a:solidFill>
              </a:rPr>
              <a:t>الكلام</a:t>
            </a:r>
            <a:r>
              <a:rPr lang="en-US" sz="6000" b="1" dirty="0" smtClean="0">
                <a:solidFill>
                  <a:srgbClr val="FF0000"/>
                </a:solidFill>
              </a:rPr>
              <a:t> :</a:t>
            </a:r>
            <a:endParaRPr lang="ar-IQ" sz="6000" b="1" dirty="0">
              <a:solidFill>
                <a:srgbClr val="FF0000"/>
              </a:solidFill>
            </a:endParaRPr>
          </a:p>
          <a:p>
            <a:r>
              <a:rPr lang="ar-IQ" sz="4000" b="1" dirty="0"/>
              <a:t>الكلام في اللغة العربية لا يخلو من ثلاثة </a:t>
            </a:r>
            <a:r>
              <a:rPr lang="ar-IQ" sz="4000" b="1" dirty="0" smtClean="0"/>
              <a:t>أنواع </a:t>
            </a:r>
            <a:r>
              <a:rPr lang="ar-IQ" sz="4000" b="1" dirty="0"/>
              <a:t>:</a:t>
            </a:r>
            <a:r>
              <a:rPr lang="ar-IQ" sz="4000" b="1" dirty="0">
                <a:solidFill>
                  <a:srgbClr val="FF0000"/>
                </a:solidFill>
              </a:rPr>
              <a:t>الاسم ،والفعل ،والحرف .</a:t>
            </a:r>
          </a:p>
          <a:p>
            <a:r>
              <a:rPr lang="ar-IQ" sz="4000" b="1" dirty="0" smtClean="0">
                <a:solidFill>
                  <a:srgbClr val="FF0000"/>
                </a:solidFill>
              </a:rPr>
              <a:t>أولاً</a:t>
            </a:r>
            <a:r>
              <a:rPr lang="ar-IQ" sz="4000" b="1" dirty="0">
                <a:solidFill>
                  <a:srgbClr val="FF0000"/>
                </a:solidFill>
              </a:rPr>
              <a:t>: </a:t>
            </a:r>
            <a:r>
              <a:rPr lang="ar-IQ" sz="4000" b="1" dirty="0"/>
              <a:t>الاسم : كلمة دلت على معنى في نفسها ولم تقترن بزمن .</a:t>
            </a:r>
          </a:p>
          <a:p>
            <a:r>
              <a:rPr lang="ar-IQ" sz="4000" b="1" dirty="0"/>
              <a:t>للاسم علامات تدل عليه هي :</a:t>
            </a:r>
          </a:p>
          <a:p>
            <a:r>
              <a:rPr lang="ar-IQ" sz="4000" b="1" dirty="0">
                <a:solidFill>
                  <a:srgbClr val="0070C0"/>
                </a:solidFill>
              </a:rPr>
              <a:t>أ‌-	ال التعريف :</a:t>
            </a:r>
            <a:r>
              <a:rPr lang="ar-IQ" sz="4000" b="1" dirty="0"/>
              <a:t>وهي مختصة بدخولها على الاسماء فقط ،مثل :</a:t>
            </a:r>
          </a:p>
          <a:p>
            <a:r>
              <a:rPr lang="ar-IQ" sz="4000" b="1" dirty="0">
                <a:solidFill>
                  <a:srgbClr val="FF0000"/>
                </a:solidFill>
              </a:rPr>
              <a:t>سماء   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ar-IQ" sz="4000" b="1" dirty="0" smtClean="0">
                <a:solidFill>
                  <a:srgbClr val="FF0000"/>
                </a:solidFill>
              </a:rPr>
              <a:t> </a:t>
            </a:r>
            <a:r>
              <a:rPr lang="ar-IQ" sz="4000" b="1" dirty="0">
                <a:solidFill>
                  <a:srgbClr val="FF0000"/>
                </a:solidFill>
              </a:rPr>
              <a:t>، </a:t>
            </a:r>
            <a:r>
              <a:rPr lang="ar-IQ" sz="4000" b="1" dirty="0"/>
              <a:t>راية  </a:t>
            </a:r>
            <a:r>
              <a:rPr lang="ar-IQ" sz="4000" b="1" dirty="0">
                <a:solidFill>
                  <a:srgbClr val="FF0000"/>
                </a:solidFill>
              </a:rPr>
              <a:t>، </a:t>
            </a:r>
            <a:r>
              <a:rPr lang="en-US" sz="4000" b="1" dirty="0" smtClean="0">
                <a:solidFill>
                  <a:srgbClr val="FF0000"/>
                </a:solidFill>
              </a:rPr>
              <a:t>     </a:t>
            </a:r>
            <a:r>
              <a:rPr lang="ar-IQ" sz="4000" b="1" dirty="0" smtClean="0">
                <a:solidFill>
                  <a:schemeClr val="accent6"/>
                </a:solidFill>
              </a:rPr>
              <a:t>مجد </a:t>
            </a:r>
            <a:endParaRPr lang="ar-IQ" sz="4000" b="1" dirty="0">
              <a:solidFill>
                <a:schemeClr val="accent6"/>
              </a:solidFill>
            </a:endParaRPr>
          </a:p>
          <a:p>
            <a:r>
              <a:rPr lang="ar-IQ" sz="4000" b="1" dirty="0">
                <a:solidFill>
                  <a:srgbClr val="FF0000"/>
                </a:solidFill>
              </a:rPr>
              <a:t>السماء </a:t>
            </a:r>
            <a:r>
              <a:rPr lang="ar-IQ" sz="4000" b="1" dirty="0">
                <a:solidFill>
                  <a:schemeClr val="accent5"/>
                </a:solidFill>
              </a:rPr>
              <a:t> </a:t>
            </a:r>
            <a:r>
              <a:rPr lang="en-US" sz="4000" b="1" dirty="0" smtClean="0">
                <a:solidFill>
                  <a:schemeClr val="accent5"/>
                </a:solidFill>
              </a:rPr>
              <a:t> </a:t>
            </a:r>
            <a:r>
              <a:rPr lang="ar-IQ" sz="4000" b="1" dirty="0" smtClean="0">
                <a:solidFill>
                  <a:schemeClr val="accent5"/>
                </a:solidFill>
              </a:rPr>
              <a:t>،</a:t>
            </a:r>
            <a:r>
              <a:rPr lang="ar-IQ" sz="4000" b="1" dirty="0"/>
              <a:t>الراية </a:t>
            </a:r>
            <a:r>
              <a:rPr lang="ar-IQ" sz="4000" b="1" dirty="0">
                <a:solidFill>
                  <a:schemeClr val="accent5"/>
                </a:solidFill>
              </a:rPr>
              <a:t>، </a:t>
            </a:r>
            <a:r>
              <a:rPr lang="en-US" sz="4000" b="1" dirty="0" smtClean="0">
                <a:solidFill>
                  <a:schemeClr val="accent5"/>
                </a:solidFill>
              </a:rPr>
              <a:t>     </a:t>
            </a:r>
            <a:r>
              <a:rPr lang="ar-IQ" sz="4000" b="1" dirty="0" smtClean="0">
                <a:solidFill>
                  <a:schemeClr val="accent6"/>
                </a:solidFill>
              </a:rPr>
              <a:t>المجد</a:t>
            </a:r>
            <a:endParaRPr lang="ar-IQ" sz="4000" b="1" dirty="0">
              <a:solidFill>
                <a:schemeClr val="accent6"/>
              </a:solidFill>
            </a:endParaRPr>
          </a:p>
          <a:p>
            <a:r>
              <a:rPr lang="ar-IQ" sz="4000" b="1" dirty="0"/>
              <a:t>فنلاحظ </a:t>
            </a:r>
            <a:r>
              <a:rPr lang="ar-IQ" sz="4000" b="1" dirty="0" smtClean="0"/>
              <a:t>أنّ </a:t>
            </a:r>
            <a:r>
              <a:rPr lang="ar-IQ" sz="4000" b="1" dirty="0"/>
              <a:t>الكلمات المذكورة اعلاه قد قبلت </a:t>
            </a:r>
            <a:r>
              <a:rPr lang="ar-IQ" sz="4000" b="1" dirty="0" smtClean="0"/>
              <a:t>(</a:t>
            </a:r>
            <a:r>
              <a:rPr lang="ar-IQ" sz="4000" b="1" dirty="0" smtClean="0">
                <a:solidFill>
                  <a:srgbClr val="FF0000"/>
                </a:solidFill>
              </a:rPr>
              <a:t>ال </a:t>
            </a:r>
            <a:r>
              <a:rPr lang="ar-IQ" sz="4000" b="1" dirty="0">
                <a:solidFill>
                  <a:srgbClr val="FF0000"/>
                </a:solidFill>
              </a:rPr>
              <a:t>التعريف </a:t>
            </a:r>
            <a:r>
              <a:rPr lang="ar-IQ" sz="4000" b="1" dirty="0" smtClean="0">
                <a:solidFill>
                  <a:srgbClr val="FF0000"/>
                </a:solidFill>
              </a:rPr>
              <a:t>)</a:t>
            </a:r>
            <a:r>
              <a:rPr lang="ar-IQ" sz="4000" b="1" dirty="0" smtClean="0"/>
              <a:t>اذا </a:t>
            </a:r>
            <a:r>
              <a:rPr lang="ar-IQ" sz="4000" b="1" dirty="0"/>
              <a:t>ً هي اسماء </a:t>
            </a:r>
            <a:r>
              <a:rPr lang="ar-IQ" sz="4000" b="1" dirty="0" smtClean="0"/>
              <a:t>.</a:t>
            </a:r>
            <a:endParaRPr lang="en-US" sz="4000" b="1" dirty="0" smtClean="0"/>
          </a:p>
          <a:p>
            <a:endParaRPr lang="en-US" sz="4000" b="1" dirty="0"/>
          </a:p>
          <a:p>
            <a:endParaRPr lang="ar-IQ" sz="4000" b="1" dirty="0"/>
          </a:p>
        </p:txBody>
      </p:sp>
    </p:spTree>
    <p:extLst>
      <p:ext uri="{BB962C8B-B14F-4D97-AF65-F5344CB8AC3E}">
        <p14:creationId xmlns:p14="http://schemas.microsoft.com/office/powerpoint/2010/main" val="71922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162234"/>
            <a:ext cx="12034684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5400" b="1" dirty="0">
              <a:solidFill>
                <a:srgbClr val="0070C0"/>
              </a:solidFill>
            </a:endParaRPr>
          </a:p>
          <a:p>
            <a:r>
              <a:rPr lang="ar-IQ" sz="5400" b="1" dirty="0">
                <a:solidFill>
                  <a:srgbClr val="0070C0"/>
                </a:solidFill>
              </a:rPr>
              <a:t>ب‌-	الجر </a:t>
            </a:r>
            <a:r>
              <a:rPr lang="ar-IQ" sz="5400" b="1" dirty="0" smtClean="0">
                <a:solidFill>
                  <a:srgbClr val="0070C0"/>
                </a:solidFill>
              </a:rPr>
              <a:t>: </a:t>
            </a:r>
            <a:r>
              <a:rPr lang="ar-IQ" sz="5400" b="1" dirty="0" smtClean="0"/>
              <a:t>فكل </a:t>
            </a:r>
            <a:r>
              <a:rPr lang="ar-IQ" sz="5400" b="1" dirty="0"/>
              <a:t>الاسماء تقبل علامة الجر ولا يكون الا بحروف معينة تسمى حروف الجر، مثل :</a:t>
            </a:r>
          </a:p>
          <a:p>
            <a:r>
              <a:rPr lang="ar-IQ" sz="5400" b="1" dirty="0"/>
              <a:t>-	   مدرسة     </a:t>
            </a:r>
            <a:r>
              <a:rPr lang="ar-IQ" sz="5400" b="1" dirty="0" smtClean="0"/>
              <a:t>   </a:t>
            </a:r>
            <a:r>
              <a:rPr lang="ar-IQ" sz="5400" b="1" dirty="0"/>
              <a:t>،        معلم </a:t>
            </a:r>
          </a:p>
          <a:p>
            <a:pPr marL="685800" indent="-685800">
              <a:buFontTx/>
              <a:buChar char="-"/>
            </a:pPr>
            <a:r>
              <a:rPr lang="ar-IQ" sz="5400" b="1" dirty="0" smtClean="0"/>
              <a:t>ذهبتُ إلى </a:t>
            </a:r>
            <a:r>
              <a:rPr lang="ar-IQ" sz="5400" b="1" dirty="0" smtClean="0">
                <a:solidFill>
                  <a:srgbClr val="FF0000"/>
                </a:solidFill>
              </a:rPr>
              <a:t>المدرسةِ</a:t>
            </a:r>
            <a:r>
              <a:rPr lang="ar-IQ" sz="5400" b="1" dirty="0" smtClean="0"/>
              <a:t>    ، </a:t>
            </a:r>
            <a:r>
              <a:rPr lang="ar-IQ" sz="4800" b="1" dirty="0" smtClean="0"/>
              <a:t> سلمتُ </a:t>
            </a:r>
            <a:r>
              <a:rPr lang="ar-IQ" sz="4800" b="1" dirty="0"/>
              <a:t>على</a:t>
            </a:r>
            <a:r>
              <a:rPr lang="ar-IQ" sz="4800" b="1" dirty="0">
                <a:solidFill>
                  <a:srgbClr val="FF0000"/>
                </a:solidFill>
              </a:rPr>
              <a:t> </a:t>
            </a:r>
            <a:r>
              <a:rPr lang="ar-IQ" sz="4800" b="1" dirty="0" smtClean="0">
                <a:solidFill>
                  <a:srgbClr val="FF0000"/>
                </a:solidFill>
              </a:rPr>
              <a:t>معلمِ</a:t>
            </a:r>
            <a:r>
              <a:rPr lang="ar-IQ" sz="4800" b="1" dirty="0" smtClean="0"/>
              <a:t> </a:t>
            </a:r>
            <a:r>
              <a:rPr lang="ar-IQ" sz="4800" b="1" dirty="0"/>
              <a:t>المدرسة </a:t>
            </a:r>
            <a:endParaRPr lang="ar-IQ" sz="4800" b="1" dirty="0" smtClean="0"/>
          </a:p>
          <a:p>
            <a:pPr marL="685800" indent="-685800">
              <a:buFontTx/>
              <a:buChar char="-"/>
            </a:pPr>
            <a:endParaRPr lang="ar-IQ" sz="4800" b="1" dirty="0"/>
          </a:p>
          <a:p>
            <a:r>
              <a:rPr lang="ar-IQ" sz="5400" b="1" dirty="0"/>
              <a:t>      </a:t>
            </a:r>
            <a:r>
              <a:rPr lang="ar-IQ" sz="5400" b="1" dirty="0">
                <a:solidFill>
                  <a:srgbClr val="FF0000"/>
                </a:solidFill>
              </a:rPr>
              <a:t> </a:t>
            </a:r>
            <a:r>
              <a:rPr lang="ar-IQ" sz="6600" b="1" dirty="0" smtClean="0">
                <a:solidFill>
                  <a:srgbClr val="FF0000"/>
                </a:solidFill>
              </a:rPr>
              <a:t>أي </a:t>
            </a:r>
            <a:r>
              <a:rPr lang="ar-IQ" sz="6600" b="1" dirty="0">
                <a:solidFill>
                  <a:srgbClr val="FF0000"/>
                </a:solidFill>
              </a:rPr>
              <a:t>كلمة تقبل حروف الجر هي اسم </a:t>
            </a:r>
            <a:r>
              <a:rPr lang="ar-IQ" sz="6600" b="1" dirty="0" smtClean="0">
                <a:solidFill>
                  <a:srgbClr val="FF0000"/>
                </a:solidFill>
              </a:rPr>
              <a:t>.</a:t>
            </a:r>
          </a:p>
          <a:p>
            <a:endParaRPr lang="ar-IQ" sz="5400" b="1" dirty="0"/>
          </a:p>
          <a:p>
            <a:r>
              <a:rPr lang="ar-IQ" sz="5400" b="1" dirty="0" smtClean="0"/>
              <a:t> </a:t>
            </a:r>
            <a:endParaRPr lang="ar-IQ" sz="5400" b="1" dirty="0"/>
          </a:p>
        </p:txBody>
      </p:sp>
    </p:spTree>
    <p:extLst>
      <p:ext uri="{BB962C8B-B14F-4D97-AF65-F5344CB8AC3E}">
        <p14:creationId xmlns:p14="http://schemas.microsoft.com/office/powerpoint/2010/main" val="193741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0"/>
            <a:ext cx="12192000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5400" b="1" dirty="0" smtClean="0">
              <a:solidFill>
                <a:srgbClr val="FF0000"/>
              </a:solidFill>
            </a:endParaRPr>
          </a:p>
          <a:p>
            <a:endParaRPr lang="ar-IQ" sz="5400" b="1" dirty="0" smtClean="0">
              <a:solidFill>
                <a:srgbClr val="FF0000"/>
              </a:solidFill>
            </a:endParaRPr>
          </a:p>
          <a:p>
            <a:r>
              <a:rPr lang="ar-IQ" sz="5400" b="1" dirty="0" smtClean="0">
                <a:solidFill>
                  <a:srgbClr val="FF0000"/>
                </a:solidFill>
              </a:rPr>
              <a:t>ج‌- </a:t>
            </a:r>
            <a:r>
              <a:rPr lang="ar-IQ" sz="5400" b="1" dirty="0">
                <a:solidFill>
                  <a:srgbClr val="FF0000"/>
                </a:solidFill>
              </a:rPr>
              <a:t>النداء </a:t>
            </a:r>
            <a:r>
              <a:rPr lang="ar-IQ" sz="5400" b="1" dirty="0" smtClean="0">
                <a:solidFill>
                  <a:srgbClr val="FF0000"/>
                </a:solidFill>
              </a:rPr>
              <a:t>:</a:t>
            </a:r>
            <a:r>
              <a:rPr lang="ar-IQ" sz="5400" b="1" dirty="0" smtClean="0"/>
              <a:t> ويكون </a:t>
            </a:r>
            <a:r>
              <a:rPr lang="ar-IQ" sz="5400" b="1" dirty="0"/>
              <a:t>باستخدام </a:t>
            </a:r>
            <a:r>
              <a:rPr lang="ar-IQ" sz="5400" b="1" dirty="0" smtClean="0"/>
              <a:t>أداة </a:t>
            </a:r>
            <a:r>
              <a:rPr lang="ar-IQ" sz="5400" b="1" dirty="0"/>
              <a:t>النداء </a:t>
            </a:r>
            <a:r>
              <a:rPr lang="ar-IQ" sz="5400" b="1" dirty="0">
                <a:solidFill>
                  <a:srgbClr val="FF0000"/>
                </a:solidFill>
              </a:rPr>
              <a:t>(يا)</a:t>
            </a:r>
            <a:r>
              <a:rPr lang="ar-IQ" sz="5400" b="1" dirty="0"/>
              <a:t> قبل الاسم المراد مناداته ،مثل </a:t>
            </a:r>
            <a:r>
              <a:rPr lang="ar-IQ" sz="5400" b="1" dirty="0" smtClean="0"/>
              <a:t>: </a:t>
            </a:r>
            <a:endParaRPr lang="ar-IQ" sz="5400" b="1" dirty="0"/>
          </a:p>
          <a:p>
            <a:r>
              <a:rPr lang="ar-IQ" sz="6600" b="1" dirty="0" smtClean="0"/>
              <a:t>       </a:t>
            </a:r>
            <a:r>
              <a:rPr lang="ar-IQ" sz="6600" b="1" dirty="0" smtClean="0">
                <a:solidFill>
                  <a:srgbClr val="FF0000"/>
                </a:solidFill>
              </a:rPr>
              <a:t>  محمد       </a:t>
            </a:r>
            <a:r>
              <a:rPr lang="ar-IQ" sz="6600" b="1" dirty="0">
                <a:solidFill>
                  <a:srgbClr val="FF0000"/>
                </a:solidFill>
              </a:rPr>
              <a:t>،</a:t>
            </a:r>
            <a:r>
              <a:rPr lang="ar-IQ" sz="6600" b="1" dirty="0"/>
              <a:t> </a:t>
            </a:r>
            <a:r>
              <a:rPr lang="ar-IQ" sz="6600" b="1" dirty="0" smtClean="0"/>
              <a:t>  </a:t>
            </a:r>
            <a:r>
              <a:rPr lang="ar-IQ" sz="6600" b="1" dirty="0" smtClean="0">
                <a:solidFill>
                  <a:srgbClr val="0070C0"/>
                </a:solidFill>
              </a:rPr>
              <a:t>عبد </a:t>
            </a:r>
            <a:r>
              <a:rPr lang="ar-IQ" sz="6600" b="1" dirty="0">
                <a:solidFill>
                  <a:srgbClr val="0070C0"/>
                </a:solidFill>
              </a:rPr>
              <a:t>الله </a:t>
            </a:r>
          </a:p>
          <a:p>
            <a:r>
              <a:rPr lang="ar-IQ" sz="6600" b="1" dirty="0" smtClean="0"/>
              <a:t>        </a:t>
            </a:r>
            <a:r>
              <a:rPr lang="ar-IQ" sz="6600" b="1" dirty="0" smtClean="0">
                <a:solidFill>
                  <a:srgbClr val="FF0000"/>
                </a:solidFill>
              </a:rPr>
              <a:t>يا </a:t>
            </a:r>
            <a:r>
              <a:rPr lang="ar-IQ" sz="6600" b="1" dirty="0">
                <a:solidFill>
                  <a:srgbClr val="FF0000"/>
                </a:solidFill>
              </a:rPr>
              <a:t>محمد    ،</a:t>
            </a:r>
            <a:r>
              <a:rPr lang="ar-IQ" sz="6600" b="1" dirty="0"/>
              <a:t> </a:t>
            </a:r>
            <a:r>
              <a:rPr lang="ar-IQ" sz="6600" b="1" dirty="0" smtClean="0"/>
              <a:t>   </a:t>
            </a:r>
            <a:r>
              <a:rPr lang="ar-IQ" sz="6600" b="1" dirty="0" smtClean="0">
                <a:solidFill>
                  <a:srgbClr val="0070C0"/>
                </a:solidFill>
              </a:rPr>
              <a:t>يا </a:t>
            </a:r>
            <a:r>
              <a:rPr lang="ar-IQ" sz="6600" b="1" dirty="0">
                <a:solidFill>
                  <a:srgbClr val="0070C0"/>
                </a:solidFill>
              </a:rPr>
              <a:t>عبد الله </a:t>
            </a:r>
            <a:endParaRPr lang="ar-IQ" sz="6600" b="1" dirty="0" smtClean="0">
              <a:solidFill>
                <a:srgbClr val="0070C0"/>
              </a:solidFill>
            </a:endParaRPr>
          </a:p>
          <a:p>
            <a:endParaRPr lang="ar-IQ" sz="5400" b="1" dirty="0"/>
          </a:p>
          <a:p>
            <a:endParaRPr lang="ar-IQ" sz="5400" b="1" dirty="0" smtClean="0"/>
          </a:p>
          <a:p>
            <a:endParaRPr lang="ar-IQ" sz="5400" b="1" dirty="0"/>
          </a:p>
        </p:txBody>
      </p:sp>
    </p:spTree>
    <p:extLst>
      <p:ext uri="{BB962C8B-B14F-4D97-AF65-F5344CB8AC3E}">
        <p14:creationId xmlns:p14="http://schemas.microsoft.com/office/powerpoint/2010/main" val="239140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39700" y="1219200"/>
            <a:ext cx="120523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6600" b="1" dirty="0">
                <a:solidFill>
                  <a:srgbClr val="FF0000"/>
                </a:solidFill>
              </a:rPr>
              <a:t>فائدة </a:t>
            </a:r>
            <a:r>
              <a:rPr lang="ar-IQ" sz="6600" b="1" dirty="0" smtClean="0">
                <a:solidFill>
                  <a:srgbClr val="FF0000"/>
                </a:solidFill>
              </a:rPr>
              <a:t>:</a:t>
            </a:r>
            <a:endParaRPr lang="ar-IQ" sz="5400" b="1" dirty="0">
              <a:solidFill>
                <a:srgbClr val="FF0000"/>
              </a:solidFill>
            </a:endParaRPr>
          </a:p>
          <a:p>
            <a:r>
              <a:rPr lang="ar-IQ" sz="5400" b="1" dirty="0"/>
              <a:t>هناك علامة </a:t>
            </a:r>
            <a:r>
              <a:rPr lang="ar-IQ" sz="5400" b="1" dirty="0" smtClean="0"/>
              <a:t>أخرى </a:t>
            </a:r>
            <a:r>
              <a:rPr lang="ar-IQ" sz="5400" b="1" dirty="0"/>
              <a:t>للأسماء هي التنوين : وهو حالة اعرابية تلحق </a:t>
            </a:r>
            <a:r>
              <a:rPr lang="ar-IQ" sz="5400" b="1" dirty="0" smtClean="0"/>
              <a:t>آخر </a:t>
            </a:r>
            <a:r>
              <a:rPr lang="ar-IQ" sz="5400" b="1" dirty="0"/>
              <a:t>الاسم على ثلاثة </a:t>
            </a:r>
            <a:r>
              <a:rPr lang="ar-IQ" sz="5400" b="1" dirty="0" smtClean="0"/>
              <a:t>أنواع </a:t>
            </a:r>
            <a:r>
              <a:rPr lang="ar-IQ" sz="5400" b="1" dirty="0"/>
              <a:t>:</a:t>
            </a:r>
          </a:p>
          <a:p>
            <a:r>
              <a:rPr lang="ar-IQ" sz="5400" b="1" dirty="0" smtClean="0"/>
              <a:t>1- تنوين </a:t>
            </a:r>
            <a:r>
              <a:rPr lang="ar-IQ" sz="5400" b="1" dirty="0"/>
              <a:t>الضم </a:t>
            </a:r>
            <a:r>
              <a:rPr lang="ar-IQ" sz="5400" b="1" dirty="0">
                <a:solidFill>
                  <a:srgbClr val="FF0000"/>
                </a:solidFill>
              </a:rPr>
              <a:t>( ٌ)</a:t>
            </a:r>
            <a:r>
              <a:rPr lang="ar-IQ" sz="5400" b="1" dirty="0"/>
              <a:t> مثل : حياة ٌ</a:t>
            </a:r>
          </a:p>
          <a:p>
            <a:r>
              <a:rPr lang="ar-IQ" sz="5400" b="1" dirty="0"/>
              <a:t>2- تنوين الفتح </a:t>
            </a:r>
            <a:r>
              <a:rPr lang="ar-IQ" sz="5400" b="1" dirty="0">
                <a:solidFill>
                  <a:srgbClr val="FF0000"/>
                </a:solidFill>
              </a:rPr>
              <a:t>( ً )</a:t>
            </a:r>
            <a:r>
              <a:rPr lang="ar-IQ" sz="5400" b="1" dirty="0"/>
              <a:t> مثل : حياة ً</a:t>
            </a:r>
          </a:p>
          <a:p>
            <a:r>
              <a:rPr lang="ar-IQ" sz="5400" b="1" dirty="0"/>
              <a:t>3- تنوين الكسر </a:t>
            </a:r>
            <a:r>
              <a:rPr lang="ar-IQ" sz="5400" b="1" dirty="0">
                <a:solidFill>
                  <a:srgbClr val="FF0000"/>
                </a:solidFill>
              </a:rPr>
              <a:t>( ٍ )</a:t>
            </a:r>
            <a:r>
              <a:rPr lang="ar-IQ" sz="5400" b="1" dirty="0"/>
              <a:t> مثل : </a:t>
            </a:r>
            <a:r>
              <a:rPr lang="ar-IQ" sz="5400" b="1" dirty="0" smtClean="0"/>
              <a:t>حياةٍ</a:t>
            </a:r>
          </a:p>
          <a:p>
            <a:endParaRPr lang="ar-IQ" sz="6000" b="1" dirty="0"/>
          </a:p>
        </p:txBody>
      </p:sp>
    </p:spTree>
    <p:extLst>
      <p:ext uri="{BB962C8B-B14F-4D97-AF65-F5344CB8AC3E}">
        <p14:creationId xmlns:p14="http://schemas.microsoft.com/office/powerpoint/2010/main" val="403841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-836414"/>
            <a:ext cx="12044855" cy="769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endParaRPr lang="ar-IQ" sz="4400" b="1" dirty="0">
              <a:solidFill>
                <a:srgbClr val="FF0000"/>
              </a:solidFill>
            </a:endParaRPr>
          </a:p>
          <a:p>
            <a:r>
              <a:rPr lang="ar-IQ" sz="4400" b="1" dirty="0">
                <a:solidFill>
                  <a:srgbClr val="FF0000"/>
                </a:solidFill>
              </a:rPr>
              <a:t>ثانياً: الافعال</a:t>
            </a:r>
            <a:r>
              <a:rPr lang="ar-IQ" sz="44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ar-IQ" sz="4000" b="1" dirty="0" smtClean="0"/>
              <a:t>الفعل </a:t>
            </a:r>
            <a:r>
              <a:rPr lang="ar-IQ" sz="4000" b="1" dirty="0"/>
              <a:t>: لفظ يدل على معنى في نفسه مقترنا بزمن .الافعال من حيث الزمن تأتي على ثلاثة </a:t>
            </a:r>
            <a:r>
              <a:rPr lang="ar-IQ" sz="4000" b="1" dirty="0" smtClean="0"/>
              <a:t>أنواع </a:t>
            </a:r>
            <a:r>
              <a:rPr lang="ar-IQ" sz="4000" b="1" dirty="0"/>
              <a:t>:</a:t>
            </a:r>
            <a:endParaRPr lang="ar-IQ" sz="4000" b="1" dirty="0">
              <a:solidFill>
                <a:srgbClr val="FF0000"/>
              </a:solidFill>
            </a:endParaRPr>
          </a:p>
          <a:p>
            <a:r>
              <a:rPr lang="ar-IQ" sz="4400" b="1" dirty="0">
                <a:solidFill>
                  <a:srgbClr val="FF0000"/>
                </a:solidFill>
              </a:rPr>
              <a:t>أ‌-	الفعل الماضي </a:t>
            </a:r>
          </a:p>
          <a:p>
            <a:r>
              <a:rPr lang="ar-IQ" sz="4400" b="1" dirty="0">
                <a:solidFill>
                  <a:srgbClr val="FF0000"/>
                </a:solidFill>
              </a:rPr>
              <a:t>ب‌-	الفعل المضارع</a:t>
            </a:r>
          </a:p>
          <a:p>
            <a:r>
              <a:rPr lang="ar-IQ" sz="4400" b="1" dirty="0">
                <a:solidFill>
                  <a:srgbClr val="FF0000"/>
                </a:solidFill>
              </a:rPr>
              <a:t>ج‌-	فعل الامر</a:t>
            </a:r>
          </a:p>
          <a:p>
            <a:r>
              <a:rPr lang="ar-IQ" sz="4400" b="1" dirty="0"/>
              <a:t>    فلكل فعل من هذه الافعال له علامات تعرف به وتمييزه عن غيره .</a:t>
            </a:r>
            <a:r>
              <a:rPr lang="ar-IQ" sz="4400" b="1" dirty="0">
                <a:solidFill>
                  <a:srgbClr val="FF0000"/>
                </a:solidFill>
              </a:rPr>
              <a:t> فالماضي </a:t>
            </a:r>
            <a:r>
              <a:rPr lang="ar-IQ" sz="4400" b="1" dirty="0" smtClean="0"/>
              <a:t>يدلّ </a:t>
            </a:r>
            <a:r>
              <a:rPr lang="ar-IQ" sz="4400" b="1" dirty="0"/>
              <a:t>على حدث وقع قبل زمن </a:t>
            </a:r>
            <a:r>
              <a:rPr lang="ar-IQ" sz="4400" b="1" dirty="0" smtClean="0"/>
              <a:t>التكلّم </a:t>
            </a:r>
            <a:r>
              <a:rPr lang="ar-IQ" sz="4400" b="1" dirty="0"/>
              <a:t>، وعلامته الاساس ، </a:t>
            </a:r>
            <a:r>
              <a:rPr lang="ar-IQ" sz="4400" b="1" u="sng" dirty="0"/>
              <a:t>اتصاله بتاء الفاعل </a:t>
            </a:r>
            <a:r>
              <a:rPr lang="ar-IQ" sz="4400" b="1" u="sng" dirty="0" smtClean="0"/>
              <a:t>،أو </a:t>
            </a:r>
            <a:r>
              <a:rPr lang="ar-IQ" sz="4400" b="1" u="sng" dirty="0"/>
              <a:t>تاء التأنيث </a:t>
            </a:r>
            <a:r>
              <a:rPr lang="ar-IQ" sz="4400" b="1" u="sng" dirty="0" smtClean="0"/>
              <a:t>الساكنة </a:t>
            </a:r>
            <a:r>
              <a:rPr lang="ar-IQ" sz="4400" b="1" u="sng" dirty="0"/>
              <a:t>،</a:t>
            </a:r>
            <a:r>
              <a:rPr lang="ar-IQ" sz="4400" b="1" dirty="0"/>
              <a:t> مثل :</a:t>
            </a:r>
          </a:p>
          <a:p>
            <a:r>
              <a:rPr lang="ar-IQ" sz="4400" b="1" dirty="0"/>
              <a:t>ذهب ، ذهبتُ ، ذهبت ْ</a:t>
            </a:r>
          </a:p>
        </p:txBody>
      </p:sp>
    </p:spTree>
    <p:extLst>
      <p:ext uri="{BB962C8B-B14F-4D97-AF65-F5344CB8AC3E}">
        <p14:creationId xmlns:p14="http://schemas.microsoft.com/office/powerpoint/2010/main" val="410965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-515658"/>
            <a:ext cx="12192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4000" b="1" dirty="0"/>
          </a:p>
          <a:p>
            <a:r>
              <a:rPr lang="ar-IQ" sz="4400" b="1" dirty="0">
                <a:solidFill>
                  <a:srgbClr val="FF0000"/>
                </a:solidFill>
              </a:rPr>
              <a:t>والفعل المضارع</a:t>
            </a:r>
            <a:r>
              <a:rPr lang="ar-IQ" sz="4400" b="1" dirty="0"/>
              <a:t> </a:t>
            </a:r>
            <a:r>
              <a:rPr lang="ar-IQ" sz="4400" b="1" dirty="0" smtClean="0"/>
              <a:t>يدلّ </a:t>
            </a:r>
            <a:r>
              <a:rPr lang="ar-IQ" sz="4400" b="1" dirty="0"/>
              <a:t>على حدث يقع في زمن التكلم </a:t>
            </a:r>
            <a:r>
              <a:rPr lang="ar-IQ" sz="4400" b="1" dirty="0" smtClean="0"/>
              <a:t>أو </a:t>
            </a:r>
            <a:r>
              <a:rPr lang="ar-IQ" sz="4400" b="1" dirty="0"/>
              <a:t>بعده وعلامته ، </a:t>
            </a:r>
            <a:r>
              <a:rPr lang="ar-IQ" sz="4400" b="1" u="sng" dirty="0"/>
              <a:t>قبوله السين ، وسوف ،</a:t>
            </a:r>
            <a:r>
              <a:rPr lang="ar-IQ" sz="4400" b="1" dirty="0"/>
              <a:t> هما حرفان يدلان على الاستقبال ، مثل :</a:t>
            </a:r>
          </a:p>
          <a:p>
            <a:r>
              <a:rPr lang="ar-IQ" sz="4400" b="1" dirty="0"/>
              <a:t>ادرس </a:t>
            </a:r>
            <a:r>
              <a:rPr lang="ar-IQ" sz="4400" b="1" dirty="0" smtClean="0"/>
              <a:t>،  </a:t>
            </a:r>
            <a:r>
              <a:rPr lang="ar-IQ" sz="4400" b="1" dirty="0"/>
              <a:t>سأدرس </a:t>
            </a:r>
            <a:r>
              <a:rPr lang="ar-IQ" sz="4400" b="1" dirty="0" smtClean="0"/>
              <a:t>،  </a:t>
            </a:r>
            <a:r>
              <a:rPr lang="ar-IQ" sz="4400" b="1" dirty="0"/>
              <a:t>سوف ادرس </a:t>
            </a:r>
            <a:endParaRPr lang="ar-IQ" sz="4400" b="1" dirty="0" smtClean="0"/>
          </a:p>
          <a:p>
            <a:endParaRPr lang="ar-IQ" sz="4400" b="1" dirty="0"/>
          </a:p>
          <a:p>
            <a:r>
              <a:rPr lang="ar-IQ" sz="4400" b="1" dirty="0" smtClean="0"/>
              <a:t>واخيراً</a:t>
            </a:r>
            <a:r>
              <a:rPr lang="ar-IQ" sz="4400" b="1" dirty="0" smtClean="0">
                <a:solidFill>
                  <a:srgbClr val="FF0000"/>
                </a:solidFill>
              </a:rPr>
              <a:t> </a:t>
            </a:r>
            <a:r>
              <a:rPr lang="ar-IQ" sz="4400" b="1" dirty="0">
                <a:solidFill>
                  <a:srgbClr val="FF0000"/>
                </a:solidFill>
              </a:rPr>
              <a:t>فعل الامر</a:t>
            </a:r>
            <a:r>
              <a:rPr lang="ar-IQ" sz="4400" b="1" dirty="0"/>
              <a:t> </a:t>
            </a:r>
            <a:r>
              <a:rPr lang="ar-IQ" sz="4400" b="1" dirty="0" smtClean="0"/>
              <a:t>يدلّ </a:t>
            </a:r>
            <a:r>
              <a:rPr lang="ar-IQ" sz="4400" b="1" dirty="0"/>
              <a:t>على طلب بعذر من المتكلم ،ومن علامته ، دلالته على الطلب ، وقبوله </a:t>
            </a:r>
            <a:r>
              <a:rPr lang="ar-IQ" sz="4400" b="1" u="sng" dirty="0"/>
              <a:t>ياء المخاطبة</a:t>
            </a:r>
            <a:r>
              <a:rPr lang="ar-IQ" sz="4400" b="1" dirty="0"/>
              <a:t>.</a:t>
            </a:r>
          </a:p>
          <a:p>
            <a:r>
              <a:rPr lang="ar-IQ" sz="4400" b="1" dirty="0"/>
              <a:t>اكتبْ – اكتبي </a:t>
            </a:r>
          </a:p>
          <a:p>
            <a:r>
              <a:rPr lang="ar-IQ" sz="4400" b="1" dirty="0"/>
              <a:t>انهضْ – انهضي  </a:t>
            </a:r>
            <a:r>
              <a:rPr lang="ar-IQ" sz="4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405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0" y="0"/>
            <a:ext cx="12192000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ar-SA" sz="5400" b="1" dirty="0">
                <a:solidFill>
                  <a:srgbClr val="FF0000"/>
                </a:solidFill>
                <a:latin typeface="Century Schoolbook"/>
                <a:cs typeface="Times New Roman" panose="02020603050405020304" pitchFamily="18" charset="0"/>
              </a:rPr>
              <a:t>العدد</a:t>
            </a:r>
          </a:p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ar-SA" sz="3600" b="1" u="sng" dirty="0">
                <a:solidFill>
                  <a:srgbClr val="FF0000"/>
                </a:solidFill>
                <a:latin typeface="Century Schoolbook"/>
                <a:cs typeface="Times New Roman" panose="02020603050405020304" pitchFamily="18" charset="0"/>
              </a:rPr>
              <a:t>أولاً : حكم العدد من حيث التذكير والتأنيث :</a:t>
            </a:r>
          </a:p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  1- </a:t>
            </a:r>
            <a:r>
              <a:rPr lang="ar-SA" sz="3200" b="1" dirty="0">
                <a:solidFill>
                  <a:srgbClr val="002060"/>
                </a:solidFill>
                <a:latin typeface="Century Schoolbook"/>
                <a:cs typeface="Times New Roman" panose="02020603050405020304" pitchFamily="18" charset="0"/>
              </a:rPr>
              <a:t>العددان (1-2) </a:t>
            </a: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يكونان على وفق المعدود من حيث التذكير والتأنيث سواء أكانا مفردين مثل :           رجل واحد , امرأة واحدة</a:t>
            </a:r>
          </a:p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أم مركبين , مثل قوله تعالى : ((</a:t>
            </a:r>
            <a:r>
              <a:rPr lang="ar-SA" sz="3200" b="1" dirty="0" smtClean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يا</a:t>
            </a:r>
            <a:r>
              <a:rPr lang="ar-IQ" sz="3200" b="1" dirty="0" smtClean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 </a:t>
            </a:r>
            <a:r>
              <a:rPr lang="ar-SA" sz="3200" b="1" dirty="0" smtClean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أبت </a:t>
            </a: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اني رأيت </a:t>
            </a:r>
            <a:r>
              <a:rPr lang="ar-SA" sz="3200" b="1" dirty="0">
                <a:solidFill>
                  <a:srgbClr val="C00000"/>
                </a:solidFill>
                <a:latin typeface="Century Schoolbook"/>
                <a:cs typeface="Times New Roman" panose="02020603050405020304" pitchFamily="18" charset="0"/>
              </a:rPr>
              <a:t>أحد عشر</a:t>
            </a: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 كوكباً</a:t>
            </a:r>
            <a:r>
              <a:rPr lang="ar-SA" sz="3200" b="1" dirty="0" smtClean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))</a:t>
            </a:r>
            <a:endParaRPr lang="ar-SA" sz="3200" b="1" dirty="0">
              <a:solidFill>
                <a:prstClr val="black"/>
              </a:solidFill>
              <a:latin typeface="Century Schoolbook"/>
              <a:cs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   2- </a:t>
            </a:r>
            <a:r>
              <a:rPr lang="ar-SA" sz="3200" b="1" dirty="0">
                <a:solidFill>
                  <a:srgbClr val="002060"/>
                </a:solidFill>
                <a:latin typeface="Century Schoolbook"/>
                <a:cs typeface="Times New Roman" panose="02020603050405020304" pitchFamily="18" charset="0"/>
              </a:rPr>
              <a:t>الاعداد (3-9) </a:t>
            </a: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تكون على خلاف المعدود تذكيراً وتأنيثاً سواء أكانت مفردة مثل قوله تعالى : ((سخّرها عليهم</a:t>
            </a:r>
            <a:r>
              <a:rPr lang="ar-SA" sz="3200" b="1" dirty="0">
                <a:solidFill>
                  <a:srgbClr val="C00000"/>
                </a:solidFill>
                <a:latin typeface="Century Schoolbook"/>
                <a:cs typeface="Times New Roman" panose="02020603050405020304" pitchFamily="18" charset="0"/>
              </a:rPr>
              <a:t> سبع </a:t>
            </a: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ليالٍ , </a:t>
            </a:r>
            <a:r>
              <a:rPr lang="ar-SA" sz="3200" b="1" dirty="0">
                <a:solidFill>
                  <a:srgbClr val="C00000"/>
                </a:solidFill>
                <a:latin typeface="Century Schoolbook"/>
                <a:cs typeface="Times New Roman" panose="02020603050405020304" pitchFamily="18" charset="0"/>
              </a:rPr>
              <a:t>وثمانية </a:t>
            </a: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أيامٍ حسوماً))</a:t>
            </a:r>
          </a:p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أم مركبة مثل: مكثنا في الرحلة </a:t>
            </a:r>
            <a:r>
              <a:rPr lang="ar-SA" sz="3200" b="1" dirty="0">
                <a:solidFill>
                  <a:srgbClr val="C00000"/>
                </a:solidFill>
                <a:latin typeface="Century Schoolbook"/>
                <a:cs typeface="Times New Roman" panose="02020603050405020304" pitchFamily="18" charset="0"/>
              </a:rPr>
              <a:t>ثلاثةَ عشرَ </a:t>
            </a: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يوماً ، </a:t>
            </a:r>
            <a:r>
              <a:rPr lang="ar-SA" sz="3200" b="1" dirty="0">
                <a:solidFill>
                  <a:srgbClr val="C00000"/>
                </a:solidFill>
                <a:latin typeface="Century Schoolbook"/>
                <a:cs typeface="Times New Roman" panose="02020603050405020304" pitchFamily="18" charset="0"/>
              </a:rPr>
              <a:t>وأربع عشرةَ </a:t>
            </a: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ليلة.</a:t>
            </a:r>
          </a:p>
          <a:p>
            <a:pPr marL="274320" lvl="0" indent="-27432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</a:pPr>
            <a:endParaRPr lang="ar-SA" sz="3200" b="1" dirty="0">
              <a:solidFill>
                <a:prstClr val="black"/>
              </a:solidFill>
              <a:latin typeface="Century Schoolbook"/>
              <a:cs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   3- </a:t>
            </a:r>
            <a:r>
              <a:rPr lang="ar-SA" sz="3200" b="1" dirty="0">
                <a:solidFill>
                  <a:srgbClr val="002060"/>
                </a:solidFill>
                <a:latin typeface="Century Schoolbook"/>
                <a:cs typeface="Times New Roman" panose="02020603050405020304" pitchFamily="18" charset="0"/>
              </a:rPr>
              <a:t>العدد (10) </a:t>
            </a: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يكون على خلاف المعدود اذا كان مفرداً. مثل قوله تعالى : ((فكفارته اطعام </a:t>
            </a:r>
            <a:r>
              <a:rPr lang="ar-SA" sz="3200" b="1" dirty="0">
                <a:solidFill>
                  <a:srgbClr val="C00000"/>
                </a:solidFill>
                <a:latin typeface="Century Schoolbook"/>
                <a:cs typeface="Times New Roman" panose="02020603050405020304" pitchFamily="18" charset="0"/>
              </a:rPr>
              <a:t>عشرةِ </a:t>
            </a: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مساكين )).</a:t>
            </a:r>
          </a:p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ويكون على وفق المعدود اذا كان مركباً .مثل قوله تعالى : ((وبعثنا منهم </a:t>
            </a:r>
            <a:r>
              <a:rPr lang="ar-SA" sz="3200" b="1" dirty="0">
                <a:solidFill>
                  <a:srgbClr val="C00000"/>
                </a:solidFill>
                <a:latin typeface="Century Schoolbook"/>
                <a:cs typeface="Times New Roman" panose="02020603050405020304" pitchFamily="18" charset="0"/>
              </a:rPr>
              <a:t>أثني عشرَ</a:t>
            </a: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 نقيباً))</a:t>
            </a:r>
            <a:endParaRPr lang="ar-IQ" sz="3200" b="1" dirty="0">
              <a:solidFill>
                <a:prstClr val="black"/>
              </a:solidFill>
              <a:latin typeface="Century Schoolboo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76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62233" y="0"/>
            <a:ext cx="12029768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ar-SA" sz="3200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 </a:t>
            </a: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4 –  الفاظ العقود وهي : </a:t>
            </a:r>
            <a:r>
              <a:rPr lang="ar-SA" sz="3200" b="1" dirty="0">
                <a:solidFill>
                  <a:srgbClr val="C00000"/>
                </a:solidFill>
                <a:latin typeface="Century Schoolbook"/>
                <a:cs typeface="Times New Roman" panose="02020603050405020304" pitchFamily="18" charset="0"/>
              </a:rPr>
              <a:t>(عشرون وثلاثون واربعون............)</a:t>
            </a: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 لا تختلف  صيغتها مع المعدود مذكراً ومؤنثاً. مثل قوله تعالى : ((واختار موسى قومَهُ</a:t>
            </a:r>
            <a:r>
              <a:rPr lang="ar-SA" sz="3200" b="1" dirty="0">
                <a:solidFill>
                  <a:srgbClr val="C00000"/>
                </a:solidFill>
                <a:latin typeface="Century Schoolbook"/>
                <a:cs typeface="Times New Roman" panose="02020603050405020304" pitchFamily="18" charset="0"/>
              </a:rPr>
              <a:t> سبعين</a:t>
            </a: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 رجلاً لميقاتنا))</a:t>
            </a:r>
          </a:p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وكذا لفظ (مائة) ولفظ (ألف) . مثل قوله تعالى : ((فأماته اللهُ </a:t>
            </a:r>
            <a:r>
              <a:rPr lang="ar-SA" sz="3200" b="1" dirty="0">
                <a:solidFill>
                  <a:srgbClr val="C00000"/>
                </a:solidFill>
                <a:latin typeface="Century Schoolbook"/>
                <a:cs typeface="Times New Roman" panose="02020603050405020304" pitchFamily="18" charset="0"/>
              </a:rPr>
              <a:t>مائة</a:t>
            </a: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 عامٍ ثم بعثه)) وقوله : ((في كلّ سنبلةٍ </a:t>
            </a:r>
            <a:r>
              <a:rPr lang="ar-SA" sz="3200" b="1" dirty="0">
                <a:solidFill>
                  <a:srgbClr val="C00000"/>
                </a:solidFill>
                <a:latin typeface="Century Schoolbook"/>
                <a:cs typeface="Times New Roman" panose="02020603050405020304" pitchFamily="18" charset="0"/>
              </a:rPr>
              <a:t>مائة</a:t>
            </a:r>
            <a:r>
              <a:rPr lang="ar-SA" sz="32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 حبةٍ) </a:t>
            </a:r>
            <a:r>
              <a:rPr lang="ar-SA" sz="3200" b="1" dirty="0" smtClean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)</a:t>
            </a:r>
            <a:endParaRPr lang="ar-SA" sz="3200" b="1" dirty="0">
              <a:solidFill>
                <a:prstClr val="black"/>
              </a:solidFill>
              <a:latin typeface="Century Schoolbook"/>
              <a:cs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ar-SA" sz="3200" b="1" dirty="0">
                <a:solidFill>
                  <a:srgbClr val="C00000"/>
                </a:solidFill>
                <a:latin typeface="Century Schoolbook"/>
                <a:cs typeface="Times New Roman" panose="02020603050405020304" pitchFamily="18" charset="0"/>
              </a:rPr>
              <a:t>       </a:t>
            </a:r>
            <a:r>
              <a:rPr lang="ar-SA" sz="4400" b="1" u="sng" dirty="0">
                <a:solidFill>
                  <a:srgbClr val="FF0000"/>
                </a:solidFill>
                <a:latin typeface="Century Schoolbook"/>
                <a:cs typeface="Times New Roman" panose="02020603050405020304" pitchFamily="18" charset="0"/>
              </a:rPr>
              <a:t>ثانياً : حكم تمييز العدد:</a:t>
            </a:r>
            <a:endParaRPr lang="ar-SA" sz="4000" b="1" u="sng" dirty="0">
              <a:solidFill>
                <a:srgbClr val="FF0000"/>
              </a:solidFill>
              <a:latin typeface="Century Schoolbook"/>
              <a:cs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ar-SA" sz="4000" b="1" dirty="0">
                <a:solidFill>
                  <a:srgbClr val="C00000"/>
                </a:solidFill>
                <a:latin typeface="Century Schoolbook"/>
                <a:cs typeface="Times New Roman" panose="02020603050405020304" pitchFamily="18" charset="0"/>
              </a:rPr>
              <a:t>1- </a:t>
            </a:r>
            <a:r>
              <a:rPr lang="ar-SA" sz="40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من (3- 10)يكون التمييز جمعاً مجروراً. مثل قوله تعالى : ((لها سبعةُ           </a:t>
            </a:r>
            <a:r>
              <a:rPr lang="ar-SA" sz="4000" b="1" dirty="0">
                <a:solidFill>
                  <a:srgbClr val="C00000"/>
                </a:solidFill>
                <a:latin typeface="Century Schoolbook"/>
                <a:cs typeface="Times New Roman" panose="02020603050405020304" pitchFamily="18" charset="0"/>
              </a:rPr>
              <a:t>أبوابٍ</a:t>
            </a:r>
            <a:r>
              <a:rPr lang="ar-SA" sz="40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)).</a:t>
            </a:r>
          </a:p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ar-SA" sz="4000" b="1" dirty="0">
                <a:solidFill>
                  <a:srgbClr val="C00000"/>
                </a:solidFill>
                <a:latin typeface="Century Schoolbook"/>
                <a:cs typeface="Times New Roman" panose="02020603050405020304" pitchFamily="18" charset="0"/>
              </a:rPr>
              <a:t>2- </a:t>
            </a:r>
            <a:r>
              <a:rPr lang="ar-SA" sz="40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من (11- 99)يكون التمييز مفرداً منصوباً . مثل قوله تعالى : ((</a:t>
            </a:r>
            <a:r>
              <a:rPr lang="ar-SA" sz="4000" b="1" dirty="0" err="1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فانها</a:t>
            </a:r>
            <a:r>
              <a:rPr lang="ar-SA" sz="40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 محرّمة عليهم أربعين</a:t>
            </a:r>
            <a:r>
              <a:rPr lang="ar-SA" sz="4000" b="1" dirty="0">
                <a:solidFill>
                  <a:srgbClr val="C00000"/>
                </a:solidFill>
                <a:latin typeface="Century Schoolbook"/>
                <a:cs typeface="Times New Roman" panose="02020603050405020304" pitchFamily="18" charset="0"/>
              </a:rPr>
              <a:t> سنةً</a:t>
            </a:r>
            <a:r>
              <a:rPr lang="ar-SA" sz="40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)) .</a:t>
            </a:r>
          </a:p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ar-SA" sz="4000" b="1" dirty="0">
                <a:solidFill>
                  <a:srgbClr val="C00000"/>
                </a:solidFill>
                <a:latin typeface="Century Schoolbook"/>
                <a:cs typeface="Times New Roman" panose="02020603050405020304" pitchFamily="18" charset="0"/>
              </a:rPr>
              <a:t>3- </a:t>
            </a:r>
            <a:r>
              <a:rPr lang="ar-SA" sz="40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العددان(مائة وألف)يكون تمييزهما مفرداً مجروراً . مثل قوله تعالى : ((قال: بل </a:t>
            </a:r>
            <a:r>
              <a:rPr lang="ar-SA" sz="4000" b="1" dirty="0" smtClean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لب</a:t>
            </a:r>
            <a:r>
              <a:rPr lang="ar-IQ" sz="4000" b="1" dirty="0" err="1" smtClean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ثتَ</a:t>
            </a:r>
            <a:r>
              <a:rPr lang="ar-SA" sz="4000" b="1" dirty="0" smtClean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 </a:t>
            </a:r>
            <a:r>
              <a:rPr lang="ar-SA" sz="40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مائة </a:t>
            </a:r>
            <a:r>
              <a:rPr lang="ar-SA" sz="4000" b="1" dirty="0">
                <a:solidFill>
                  <a:srgbClr val="C00000"/>
                </a:solidFill>
                <a:latin typeface="Century Schoolbook"/>
                <a:cs typeface="Times New Roman" panose="02020603050405020304" pitchFamily="18" charset="0"/>
              </a:rPr>
              <a:t>عامٍ</a:t>
            </a:r>
            <a:r>
              <a:rPr lang="ar-SA" sz="4000" b="1" dirty="0">
                <a:solidFill>
                  <a:prstClr val="black"/>
                </a:solidFill>
                <a:latin typeface="Century Schoolbook"/>
                <a:cs typeface="Times New Roman" panose="02020603050405020304" pitchFamily="18" charset="0"/>
              </a:rPr>
              <a:t>))</a:t>
            </a:r>
            <a:endParaRPr lang="ar-IQ" sz="4000" b="1" dirty="0">
              <a:solidFill>
                <a:srgbClr val="C00000"/>
              </a:solidFill>
              <a:latin typeface="Century Schoolboo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69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3600" b="1" i="0" u="sng" strike="noStrike" kern="0" cap="sm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IQ" sz="4400" b="1" i="0" u="sng" strike="noStrike" kern="0" cap="sm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ثالثاً: إعراب العدد وبناؤه :</a:t>
            </a: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/>
            </a:r>
            <a:b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</a:b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1- الاعداد المركبة : (11-19) </a:t>
            </a: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مبنية على فتح الجزأين في محل رفع مثل </a:t>
            </a: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  <a:sym typeface="Wingdings" pitchFamily="2" charset="2"/>
              </a:rPr>
              <a:t>:قوله تعالى </a:t>
            </a: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  <a:sym typeface="Wingdings" pitchFamily="2" charset="2"/>
              </a:rPr>
              <a:t>:(عليها تسعةَ عشرَ)</a:t>
            </a: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  أو في محل نصب مثل : قوله تعالى : </a:t>
            </a: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(إني رأيت أحدَ عشرَ كوكباً) </a:t>
            </a: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أو في محل جر مثل : </a:t>
            </a: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(سافرت إلى تسعةَ عشرَ قطراً)</a:t>
            </a: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/>
            </a:r>
            <a:b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</a:b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ماعدا العدد (12) </a:t>
            </a: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فيعرب الجزء الأول منه إعراب المثنى يرفع بالألف وينصب ويجر بالياء .</a:t>
            </a:r>
            <a:b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</a:b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ويبنى الجزء الثاني منه  على الفتح (في محل جر بالإضافة) .</a:t>
            </a:r>
            <a:b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</a:b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2- الأعداد غير المركبة :</a:t>
            </a: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 تعرب حسب موقعها في الجملة :</a:t>
            </a:r>
            <a:b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</a:b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أ- فمن (3-10) </a:t>
            </a: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تعرب إعراب المفرد فترفع بالضمة وتنصب بالفتحة وتجر بالكسرة .وكذلك </a:t>
            </a: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(المائة والألف ).</a:t>
            </a: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/>
            </a:r>
            <a:b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</a:b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ب- ألفاظ العقود (20-90)</a:t>
            </a:r>
            <a:r>
              <a:rPr kumimoji="0" lang="ar-IQ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 تعرب إعراب جمع المذكر السالم (ترفع بالواو وتنصب وتجر بالياء)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8667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-221226" y="0"/>
            <a:ext cx="12413226" cy="654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Tx/>
              <a:buNone/>
              <a:tabLst/>
              <a:defRPr/>
            </a:pPr>
            <a:r>
              <a:rPr kumimoji="0" lang="ar-IQ" sz="3600" b="0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 </a:t>
            </a:r>
            <a:r>
              <a:rPr kumimoji="0" lang="ar-IQ" sz="4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رابعاً : تقديم المعدود على العدد 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Tx/>
              <a:buNone/>
              <a:tabLst/>
              <a:defRPr/>
            </a:pPr>
            <a:r>
              <a:rPr kumimoji="0" lang="ar-IQ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   </a:t>
            </a:r>
            <a:r>
              <a:rPr kumimoji="0" lang="ar-IQ" sz="4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  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عند تقديم المعدود على العدد يجوز في العدد التذكير والتأنيث . نحو 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Tx/>
              <a:buNone/>
              <a:tabLst/>
              <a:defRPr/>
            </a:pPr>
            <a:r>
              <a:rPr kumimoji="0" lang="ar-IQ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     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    رجال 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سبعة 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، 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   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ورجال 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سبع 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Tx/>
              <a:buNone/>
              <a:tabLst/>
              <a:defRPr/>
            </a:pP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        ومسائل 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تسع 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، 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 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ومسائل 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تسعة 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Tx/>
              <a:buNone/>
              <a:tabLst/>
              <a:defRPr/>
            </a:pPr>
            <a:r>
              <a:rPr kumimoji="0" lang="ar-IQ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   </a:t>
            </a:r>
            <a:r>
              <a:rPr kumimoji="0" lang="ar-IQ" sz="4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خامساً : تعريف العدد 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Tx/>
              <a:buNone/>
              <a:tabLst/>
              <a:defRPr/>
            </a:pPr>
            <a:r>
              <a:rPr kumimoji="0" lang="ar-IQ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   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   </a:t>
            </a:r>
            <a:r>
              <a:rPr kumimoji="0" lang="ar-IQ" sz="3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إذا اريد تعريف العدد (بأل)اتبع ما يأتي 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Tx/>
              <a:buNone/>
              <a:tabLst/>
              <a:defRPr/>
            </a:pP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1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- إذا كان العدد مضافاً :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 أدخلت 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(ال)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</a:rPr>
              <a:t>على المضاف إليه 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  <a:sym typeface="Wingdings" pitchFamily="2" charset="2"/>
              </a:rPr>
              <a:t>:(أخذت خمسة 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  <a:sym typeface="Wingdings" pitchFamily="2" charset="2"/>
              </a:rPr>
              <a:t>ال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  <a:sym typeface="Wingdings" pitchFamily="2" charset="2"/>
              </a:rPr>
              <a:t>دنانير).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Tx/>
              <a:buNone/>
              <a:tabLst/>
              <a:defRPr/>
            </a:pP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  <a:sym typeface="Wingdings" pitchFamily="2" charset="2"/>
              </a:rPr>
              <a:t>2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  <a:sym typeface="Wingdings" pitchFamily="2" charset="2"/>
              </a:rPr>
              <a:t>- إذا كان العدد مركباً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  <a:sym typeface="Wingdings" pitchFamily="2" charset="2"/>
              </a:rPr>
              <a:t> أدخلت 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  <a:sym typeface="Wingdings" pitchFamily="2" charset="2"/>
              </a:rPr>
              <a:t>(ال)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  <a:sym typeface="Wingdings" pitchFamily="2" charset="2"/>
              </a:rPr>
              <a:t>على صدر العدد.(حفظت 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  <a:sym typeface="Wingdings" pitchFamily="2" charset="2"/>
              </a:rPr>
              <a:t>الأ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  <a:sym typeface="Wingdings" pitchFamily="2" charset="2"/>
              </a:rPr>
              <a:t>ربعة عشر بيتاً).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Tx/>
              <a:buNone/>
              <a:tabLst/>
              <a:defRPr/>
            </a:pP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  <a:sym typeface="Wingdings" pitchFamily="2" charset="2"/>
              </a:rPr>
              <a:t>3- 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  <a:sym typeface="Wingdings" pitchFamily="2" charset="2"/>
              </a:rPr>
              <a:t>إذا كان العدد مكوناً من معطوف ومعطوف عليه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  <a:sym typeface="Wingdings" pitchFamily="2" charset="2"/>
              </a:rPr>
              <a:t> أدخلت 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  <a:sym typeface="Wingdings" pitchFamily="2" charset="2"/>
              </a:rPr>
              <a:t>(ال)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  <a:sym typeface="Wingdings" pitchFamily="2" charset="2"/>
              </a:rPr>
              <a:t>على الجزأين معاً .(كرمت الكلية 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  <a:sym typeface="Wingdings" pitchFamily="2" charset="2"/>
              </a:rPr>
              <a:t>ال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  <a:sym typeface="Wingdings" pitchFamily="2" charset="2"/>
              </a:rPr>
              <a:t>خمسة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  <a:sym typeface="Wingdings" pitchFamily="2" charset="2"/>
              </a:rPr>
              <a:t>و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  <a:sym typeface="Wingdings" pitchFamily="2" charset="2"/>
              </a:rPr>
              <a:t>ال</a:t>
            </a:r>
            <a:r>
              <a:rPr kumimoji="0" lang="ar-IQ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Schoolbook"/>
                <a:cs typeface="Times New Roman" panose="02020603050405020304" pitchFamily="18" charset="0"/>
                <a:sym typeface="Wingdings" pitchFamily="2" charset="2"/>
              </a:rPr>
              <a:t>عشرين طالباً)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552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821" y="1744303"/>
            <a:ext cx="12227642" cy="336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91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0"/>
            <a:ext cx="121920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5400" b="1" i="0" u="sng" strike="noStrike" kern="0" cap="sm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سادساً: قراءة العدد </a:t>
            </a:r>
            <a:r>
              <a:rPr kumimoji="0" lang="ar-SA" sz="4400" b="0" i="0" u="none" strike="noStrike" kern="0" cap="sm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/>
            </a:r>
            <a:br>
              <a:rPr kumimoji="0" lang="ar-SA" sz="4400" b="0" i="0" u="none" strike="noStrike" kern="0" cap="sm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</a:br>
            <a:r>
              <a:rPr kumimoji="0" lang="ar-SA" sz="4400" b="1" i="0" u="none" strike="noStrike" kern="0" cap="sm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/>
            </a:r>
            <a:br>
              <a:rPr kumimoji="0" lang="ar-SA" sz="4400" b="1" i="0" u="none" strike="noStrike" kern="0" cap="sm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</a:br>
            <a:r>
              <a:rPr kumimoji="0" lang="ar-IQ" sz="4400" b="1" i="0" u="none" strike="noStrike" kern="0" cap="sm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SA" sz="4400" b="1" i="0" u="none" strike="noStrike" kern="0" cap="sm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ذا اردت قراءة عدد مكون من أكثر من رقمين بدأت بقراءته من اليمين </a:t>
            </a:r>
            <a:r>
              <a:rPr kumimoji="0" lang="ar-IQ" sz="4400" b="1" i="0" u="none" strike="noStrike" kern="0" cap="sm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SA" sz="4400" b="1" i="0" u="none" strike="noStrike" kern="0" cap="small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لى</a:t>
            </a:r>
            <a:r>
              <a:rPr kumimoji="0" lang="ar-SA" sz="4400" b="1" i="0" u="none" strike="noStrike" kern="0" cap="sm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 اليسار مبتدئاً بالرقم ال</a:t>
            </a:r>
            <a:r>
              <a:rPr kumimoji="0" lang="ar-IQ" sz="4400" b="1" i="0" u="none" strike="noStrike" kern="0" cap="sm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أ</a:t>
            </a:r>
            <a:r>
              <a:rPr kumimoji="0" lang="ar-SA" sz="4400" b="1" i="0" u="none" strike="noStrike" kern="0" cap="sm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صغر ، ومنتهياً بالرقم ال</a:t>
            </a:r>
            <a:r>
              <a:rPr kumimoji="0" lang="ar-IQ" sz="4400" b="1" i="0" u="none" strike="noStrike" kern="0" cap="sm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أ</a:t>
            </a:r>
            <a:r>
              <a:rPr kumimoji="0" lang="ar-SA" sz="4400" b="1" i="0" u="none" strike="noStrike" kern="0" cap="sm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كبر وهو الاصح فحين نقرأ العدد (1423) نقول :</a:t>
            </a:r>
            <a:br>
              <a:rPr kumimoji="0" lang="ar-SA" sz="4400" b="1" i="0" u="none" strike="noStrike" kern="0" cap="sm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</a:br>
            <a:r>
              <a:rPr lang="en-US" sz="4400" b="1" kern="0" cap="small" dirty="0">
                <a:solidFill>
                  <a:prstClr val="black"/>
                </a:solidFill>
                <a:latin typeface="Century Schoolbook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SA" sz="5400" b="1" i="0" u="none" strike="noStrike" kern="0" cap="small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ثلاث وعشرون واربعمائة والف</a:t>
            </a:r>
            <a:r>
              <a:rPr kumimoji="0" lang="ar-SA" sz="5400" b="1" i="0" u="none" strike="noStrike" kern="0" cap="sm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 </a:t>
            </a:r>
            <a:endParaRPr kumimoji="0" lang="en-US" sz="5400" b="1" i="0" u="none" strike="noStrike" kern="0" cap="small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j-ea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0" cap="sm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/>
            </a:r>
            <a:br>
              <a:rPr kumimoji="0" lang="ar-SA" sz="4400" b="1" i="0" u="none" strike="noStrike" kern="0" cap="sm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</a:br>
            <a:r>
              <a:rPr kumimoji="0" lang="ar-SA" sz="4400" b="1" i="0" u="none" strike="noStrike" kern="0" cap="sm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ويجوز نطق العدد من اليسار </a:t>
            </a:r>
            <a:r>
              <a:rPr lang="ar-IQ" sz="4400" b="1" kern="0" cap="small" dirty="0">
                <a:solidFill>
                  <a:prstClr val="black"/>
                </a:solidFill>
                <a:latin typeface="Century Schoolbook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SA" sz="4400" b="1" i="0" u="none" strike="noStrike" kern="0" cap="small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لى</a:t>
            </a:r>
            <a:r>
              <a:rPr kumimoji="0" lang="ar-SA" sz="4400" b="1" i="0" u="none" strike="noStrike" kern="0" cap="sm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 اليمين فنقول : </a:t>
            </a:r>
            <a:br>
              <a:rPr kumimoji="0" lang="ar-SA" sz="4400" b="1" i="0" u="none" strike="noStrike" kern="0" cap="sm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</a:br>
            <a:r>
              <a:rPr kumimoji="0" lang="en-US" sz="4400" b="1" i="0" u="none" strike="noStrike" kern="0" cap="sm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SA" sz="5400" b="1" i="0" u="none" strike="noStrike" kern="0" cap="small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Schoolbook"/>
                <a:ea typeface="+mj-ea"/>
                <a:cs typeface="Times New Roman" panose="02020603050405020304" pitchFamily="18" charset="0"/>
              </a:rPr>
              <a:t>ألف وأربعمائة وثلاثة وعشرون</a:t>
            </a:r>
            <a:endParaRPr kumimoji="0" lang="en-US" sz="5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5836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928007" y="497322"/>
            <a:ext cx="1847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731818" y="1148148"/>
            <a:ext cx="872836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9600" b="1" dirty="0" smtClean="0">
                <a:solidFill>
                  <a:srgbClr val="FF0000"/>
                </a:solidFill>
              </a:rPr>
              <a:t>الأخطاء اللغوية </a:t>
            </a:r>
          </a:p>
          <a:p>
            <a:r>
              <a:rPr lang="ar-IQ" sz="9600" b="1" dirty="0" smtClean="0">
                <a:solidFill>
                  <a:srgbClr val="FF0000"/>
                </a:solidFill>
              </a:rPr>
              <a:t>في الكتب الرسمية</a:t>
            </a:r>
            <a:endParaRPr lang="en-US" sz="9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12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03239"/>
            <a:ext cx="12192001" cy="676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59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993409" y="-196454"/>
            <a:ext cx="8306937" cy="7209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1600" b="1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3200" b="1" dirty="0">
                <a:latin typeface="Calibri" panose="020F0502020204030204" pitchFamily="34" charset="0"/>
                <a:ea typeface="Calibri" panose="020F0502020204030204" pitchFamily="34" charset="0"/>
              </a:rPr>
              <a:t>الأخطاء اللغوية: ويقصد بها استخدام الكلمة في غير معناها الصحيح.</a:t>
            </a:r>
            <a:endParaRPr lang="en-US" sz="3200" dirty="0" smtClean="0">
              <a:effectLst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3200" b="1" dirty="0">
                <a:latin typeface="Calibri" panose="020F0502020204030204" pitchFamily="34" charset="0"/>
                <a:ea typeface="Calibri" panose="020F0502020204030204" pitchFamily="34" charset="0"/>
              </a:rPr>
              <a:t>الأخطاء النحوية: وهي التي يخالف بها المرسل قواعد اللغة العربية.</a:t>
            </a:r>
            <a:endParaRPr lang="en-US" sz="3200" dirty="0" smtClean="0">
              <a:effectLst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3200" b="1" dirty="0">
                <a:latin typeface="Calibri" panose="020F0502020204030204" pitchFamily="34" charset="0"/>
                <a:ea typeface="Calibri" panose="020F0502020204030204" pitchFamily="34" charset="0"/>
              </a:rPr>
              <a:t>الاخطاء الإملائية: من أبرز الأخطاء </a:t>
            </a:r>
            <a:r>
              <a:rPr lang="ar-IQ" sz="3200" b="1" dirty="0" err="1">
                <a:latin typeface="Calibri" panose="020F0502020204030204" pitchFamily="34" charset="0"/>
                <a:ea typeface="Calibri" panose="020F0502020204030204" pitchFamily="34" charset="0"/>
              </a:rPr>
              <a:t>واخطرها</a:t>
            </a:r>
            <a:r>
              <a:rPr lang="ar-IQ" sz="3200" b="1" dirty="0">
                <a:latin typeface="Calibri" panose="020F0502020204030204" pitchFamily="34" charset="0"/>
                <a:ea typeface="Calibri" panose="020F0502020204030204" pitchFamily="34" charset="0"/>
              </a:rPr>
              <a:t> وهي الخطأ في كتابة الكلمات بالشكل الصحيح.</a:t>
            </a:r>
            <a:endParaRPr lang="en-US" sz="3200" dirty="0" smtClean="0">
              <a:effectLst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3200" b="1" dirty="0">
                <a:latin typeface="Calibri" panose="020F0502020204030204" pitchFamily="34" charset="0"/>
                <a:ea typeface="Calibri" panose="020F0502020204030204" pitchFamily="34" charset="0"/>
              </a:rPr>
              <a:t>اخطاء علامات الترقيم: وهي إهمال علامات الترقيم التي تساعد المتلقي في القراءة.</a:t>
            </a:r>
            <a:endParaRPr lang="en-US" sz="3200" dirty="0" smtClean="0">
              <a:effectLst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3200" b="1" dirty="0">
                <a:latin typeface="Calibri" panose="020F0502020204030204" pitchFamily="34" charset="0"/>
                <a:ea typeface="Calibri" panose="020F0502020204030204" pitchFamily="34" charset="0"/>
              </a:rPr>
              <a:t>الأخطاء الشكلية: وهي الأخطاء التنظيمية مثل عدم ترك الهوامش في الكتابة وعدم كتابة العناوين الفرعية وعدم مراعاة الترقيم.</a:t>
            </a:r>
            <a:endParaRPr lang="en-US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1589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3082683"/>
            <a:ext cx="10515600" cy="3094279"/>
          </a:xfrm>
        </p:spPr>
        <p:txBody>
          <a:bodyPr/>
          <a:lstStyle/>
          <a:p>
            <a:r>
              <a:rPr lang="ar-IQ" dirty="0" smtClean="0"/>
              <a:t> </a:t>
            </a:r>
            <a:endParaRPr lang="en-US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707892"/>
              </p:ext>
            </p:extLst>
          </p:nvPr>
        </p:nvGraphicFramePr>
        <p:xfrm>
          <a:off x="201706" y="113070"/>
          <a:ext cx="11954435" cy="6744930"/>
        </p:xfrm>
        <a:graphic>
          <a:graphicData uri="http://schemas.openxmlformats.org/drawingml/2006/table">
            <a:tbl>
              <a:tblPr rtl="1" firstRow="1" firstCol="1" bandRow="1"/>
              <a:tblGrid>
                <a:gridCol w="872376">
                  <a:extLst>
                    <a:ext uri="{9D8B030D-6E8A-4147-A177-3AD203B41FA5}">
                      <a16:colId xmlns:a16="http://schemas.microsoft.com/office/drawing/2014/main" xmlns="" val="1030766938"/>
                    </a:ext>
                  </a:extLst>
                </a:gridCol>
                <a:gridCol w="1297977">
                  <a:extLst>
                    <a:ext uri="{9D8B030D-6E8A-4147-A177-3AD203B41FA5}">
                      <a16:colId xmlns:a16="http://schemas.microsoft.com/office/drawing/2014/main" xmlns="" val="636479324"/>
                    </a:ext>
                  </a:extLst>
                </a:gridCol>
                <a:gridCol w="1430726">
                  <a:extLst>
                    <a:ext uri="{9D8B030D-6E8A-4147-A177-3AD203B41FA5}">
                      <a16:colId xmlns:a16="http://schemas.microsoft.com/office/drawing/2014/main" xmlns="" val="4290957627"/>
                    </a:ext>
                  </a:extLst>
                </a:gridCol>
                <a:gridCol w="8353356">
                  <a:extLst>
                    <a:ext uri="{9D8B030D-6E8A-4147-A177-3AD203B41FA5}">
                      <a16:colId xmlns:a16="http://schemas.microsoft.com/office/drawing/2014/main" xmlns="" val="3982207081"/>
                    </a:ext>
                  </a:extLst>
                </a:gridCol>
              </a:tblGrid>
              <a:tr h="140035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4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الخطأ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4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الصواب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4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 rtl="1"/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السبب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5547842"/>
                  </a:ext>
                </a:extLst>
              </a:tr>
              <a:tr h="751738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يعتبر-اعتبارا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يعد- بدءا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تعني العبرة والموعظة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74643610"/>
                  </a:ext>
                </a:extLst>
              </a:tr>
              <a:tr h="751738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تواجد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حضر –حاضر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من الوجد والغرام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90281658"/>
                  </a:ext>
                </a:extLst>
              </a:tr>
              <a:tr h="787238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كادر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مِلاك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مفردة تركية مأخوذة من قادرو وتعني بالتركية العاملين وفي العربية تعني الكدر او الهم وفي الدارج العربي تعني (الحمير)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54011267"/>
                  </a:ext>
                </a:extLst>
              </a:tr>
              <a:tr h="1137329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على قاعة كلية </a:t>
                      </a:r>
                      <a:r>
                        <a:rPr lang="ar-IQ" sz="20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الاداب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في قاعة كلية </a:t>
                      </a:r>
                      <a:r>
                        <a:rPr lang="ar-IQ" sz="20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الاداب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على تفيد الاستعلاء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6975205"/>
                  </a:ext>
                </a:extLst>
              </a:tr>
              <a:tr h="1522919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الاجابة على استفساراتكم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الاجابة عن استفساراتكم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على تفيد الاستعلاء اما (عن) فتفيد الكشف والابانة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23567781"/>
                  </a:ext>
                </a:extLst>
              </a:tr>
              <a:tr h="393618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فترة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مدة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الفترة تعني الفتور وانكسار الشيء بين شيئين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0398927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209925" y="1738561"/>
            <a:ext cx="12192000" cy="2310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مربع نص 2"/>
          <p:cNvSpPr txBox="1">
            <a:spLocks noChangeArrowheads="1"/>
          </p:cNvSpPr>
          <p:nvPr/>
        </p:nvSpPr>
        <p:spPr bwMode="auto">
          <a:xfrm flipH="1">
            <a:off x="4365625" y="113069"/>
            <a:ext cx="3206750" cy="376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0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510659"/>
              </p:ext>
            </p:extLst>
          </p:nvPr>
        </p:nvGraphicFramePr>
        <p:xfrm>
          <a:off x="-1" y="0"/>
          <a:ext cx="12021673" cy="6913879"/>
        </p:xfrm>
        <a:graphic>
          <a:graphicData uri="http://schemas.openxmlformats.org/drawingml/2006/table">
            <a:tbl>
              <a:tblPr rtl="1" firstRow="1" firstCol="1" bandRow="1"/>
              <a:tblGrid>
                <a:gridCol w="952211">
                  <a:extLst>
                    <a:ext uri="{9D8B030D-6E8A-4147-A177-3AD203B41FA5}">
                      <a16:colId xmlns:a16="http://schemas.microsoft.com/office/drawing/2014/main" xmlns="" val="2809270727"/>
                    </a:ext>
                  </a:extLst>
                </a:gridCol>
                <a:gridCol w="2094866">
                  <a:extLst>
                    <a:ext uri="{9D8B030D-6E8A-4147-A177-3AD203B41FA5}">
                      <a16:colId xmlns:a16="http://schemas.microsoft.com/office/drawing/2014/main" xmlns="" val="3353807217"/>
                    </a:ext>
                  </a:extLst>
                </a:gridCol>
                <a:gridCol w="2309115">
                  <a:extLst>
                    <a:ext uri="{9D8B030D-6E8A-4147-A177-3AD203B41FA5}">
                      <a16:colId xmlns:a16="http://schemas.microsoft.com/office/drawing/2014/main" xmlns="" val="3012022778"/>
                    </a:ext>
                  </a:extLst>
                </a:gridCol>
                <a:gridCol w="6665481">
                  <a:extLst>
                    <a:ext uri="{9D8B030D-6E8A-4147-A177-3AD203B41FA5}">
                      <a16:colId xmlns:a16="http://schemas.microsoft.com/office/drawing/2014/main" xmlns="" val="1789889161"/>
                    </a:ext>
                  </a:extLst>
                </a:gridCol>
              </a:tblGrid>
              <a:tr h="1714498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تصليح الدفاتر الامتحانية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تصحيح الدفاتر الامتحانية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التصليح للشيء الملموس مثل المكائن اما التصحيح </a:t>
                      </a:r>
                      <a:r>
                        <a:rPr lang="ar-IQ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فيكون</a:t>
                      </a:r>
                      <a:r>
                        <a:rPr lang="ar-IQ" sz="28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في الافكار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56521121"/>
                  </a:ext>
                </a:extLst>
              </a:tr>
              <a:tr h="857251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الغير صحيح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غير الصحيح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كلمة غير لا </a:t>
                      </a:r>
                      <a:r>
                        <a:rPr lang="ar-IQ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تعرف ب (ال )</a:t>
                      </a:r>
                      <a:r>
                        <a:rPr lang="en-US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21959212"/>
                  </a:ext>
                </a:extLst>
              </a:tr>
              <a:tr h="857251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نفس المصدر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المصدر نفسه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تؤكيد يأتي بعد المؤكد مع الضمير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74192739"/>
                  </a:ext>
                </a:extLst>
              </a:tr>
              <a:tr h="857251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كافة الأقسام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الاقسام كافة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لأن </a:t>
                      </a: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كلمة كافة لا تضاف بل تأتي في آخر الجملة منصوبة على </a:t>
                      </a:r>
                      <a:r>
                        <a:rPr lang="ar-IQ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الحال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34307401"/>
                  </a:ext>
                </a:extLst>
              </a:tr>
              <a:tr h="857251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فضلا على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فضلا عن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على تفيد الاستعلاء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24922687"/>
                  </a:ext>
                </a:extLst>
              </a:tr>
              <a:tr h="1714498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اعتذر عن الحضور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اعتذر عن عدم الحضور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الاعتذار يكون عن الخطأ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77624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396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533270"/>
              </p:ext>
            </p:extLst>
          </p:nvPr>
        </p:nvGraphicFramePr>
        <p:xfrm>
          <a:off x="-90152" y="103029"/>
          <a:ext cx="12282151" cy="6917548"/>
        </p:xfrm>
        <a:graphic>
          <a:graphicData uri="http://schemas.openxmlformats.org/drawingml/2006/table">
            <a:tbl>
              <a:tblPr rtl="1" firstRow="1" firstCol="1" bandRow="1"/>
              <a:tblGrid>
                <a:gridCol w="972843">
                  <a:extLst>
                    <a:ext uri="{9D8B030D-6E8A-4147-A177-3AD203B41FA5}">
                      <a16:colId xmlns:a16="http://schemas.microsoft.com/office/drawing/2014/main" xmlns="" val="1065893131"/>
                    </a:ext>
                  </a:extLst>
                </a:gridCol>
                <a:gridCol w="2140256">
                  <a:extLst>
                    <a:ext uri="{9D8B030D-6E8A-4147-A177-3AD203B41FA5}">
                      <a16:colId xmlns:a16="http://schemas.microsoft.com/office/drawing/2014/main" xmlns="" val="675372176"/>
                    </a:ext>
                  </a:extLst>
                </a:gridCol>
                <a:gridCol w="2359146">
                  <a:extLst>
                    <a:ext uri="{9D8B030D-6E8A-4147-A177-3AD203B41FA5}">
                      <a16:colId xmlns:a16="http://schemas.microsoft.com/office/drawing/2014/main" xmlns="" val="2828860103"/>
                    </a:ext>
                  </a:extLst>
                </a:gridCol>
                <a:gridCol w="6809906">
                  <a:extLst>
                    <a:ext uri="{9D8B030D-6E8A-4147-A177-3AD203B41FA5}">
                      <a16:colId xmlns:a16="http://schemas.microsoft.com/office/drawing/2014/main" xmlns="" val="3105671260"/>
                    </a:ext>
                  </a:extLst>
                </a:gridCol>
              </a:tblGrid>
              <a:tr h="750553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مبروك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مبارك</a:t>
                      </a:r>
                      <a:r>
                        <a:rPr lang="ar-IQ" sz="28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تعني جلوس الجمل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56634732"/>
                  </a:ext>
                </a:extLst>
              </a:tr>
              <a:tr h="150110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نسبة عشرة في المئة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نسبة عشرة من المئة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النسبة تؤخذ من الفئة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5913421"/>
                  </a:ext>
                </a:extLst>
              </a:tr>
              <a:tr h="75055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استنادا على الامر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استنادا </a:t>
                      </a:r>
                      <a:r>
                        <a:rPr lang="ar-IQ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إلى </a:t>
                      </a: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الامر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</a:t>
                      </a:r>
                      <a:r>
                        <a:rPr lang="ar-IQ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نت </a:t>
                      </a: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تستند </a:t>
                      </a:r>
                      <a:r>
                        <a:rPr lang="ar-IQ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إلى </a:t>
                      </a: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الشيء لا عليه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0817756"/>
                  </a:ext>
                </a:extLst>
              </a:tr>
              <a:tr h="75055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بناءً الى الامر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بناءً على الامر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</a:t>
                      </a:r>
                      <a:r>
                        <a:rPr lang="ar-IQ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نت </a:t>
                      </a: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تبني على </a:t>
                      </a:r>
                      <a:r>
                        <a:rPr lang="ar-IQ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الشيء </a:t>
                      </a: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لا </a:t>
                      </a:r>
                      <a:r>
                        <a:rPr lang="ar-IQ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إليه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76602338"/>
                  </a:ext>
                </a:extLst>
              </a:tr>
              <a:tr h="75055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سيما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ولاسيما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لم ترد في كلام العرب </a:t>
                      </a:r>
                      <a:r>
                        <a:rPr lang="ar-IQ" sz="2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الامقترنة</a:t>
                      </a:r>
                      <a:r>
                        <a:rPr lang="ar-IQ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بـ(لا) واجاز بعضهم حذف الواو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03933338"/>
                  </a:ext>
                </a:extLst>
              </a:tr>
              <a:tr h="75055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نفذت المواد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نفدت المواد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تعني اخترق كأن نقول نفذ السهم أي اخترق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42048229"/>
                  </a:ext>
                </a:extLst>
              </a:tr>
              <a:tr h="75055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تأسست الجامعة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أُسست الجامعة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تعني الجامعة هي التي اسست نفسها بنفسها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77129962"/>
                  </a:ext>
                </a:extLst>
              </a:tr>
              <a:tr h="75055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عن ما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عمّا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القاعدة ترسم متصلة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30474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46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886155"/>
              </p:ext>
            </p:extLst>
          </p:nvPr>
        </p:nvGraphicFramePr>
        <p:xfrm>
          <a:off x="0" y="13852"/>
          <a:ext cx="12093261" cy="6858002"/>
        </p:xfrm>
        <a:graphic>
          <a:graphicData uri="http://schemas.openxmlformats.org/drawingml/2006/table">
            <a:tbl>
              <a:tblPr rtl="1" firstRow="1" firstCol="1" bandRow="1"/>
              <a:tblGrid>
                <a:gridCol w="957881">
                  <a:extLst>
                    <a:ext uri="{9D8B030D-6E8A-4147-A177-3AD203B41FA5}">
                      <a16:colId xmlns:a16="http://schemas.microsoft.com/office/drawing/2014/main" xmlns="" val="2923645380"/>
                    </a:ext>
                  </a:extLst>
                </a:gridCol>
                <a:gridCol w="2107340">
                  <a:extLst>
                    <a:ext uri="{9D8B030D-6E8A-4147-A177-3AD203B41FA5}">
                      <a16:colId xmlns:a16="http://schemas.microsoft.com/office/drawing/2014/main" xmlns="" val="4018633916"/>
                    </a:ext>
                  </a:extLst>
                </a:gridCol>
                <a:gridCol w="2322865">
                  <a:extLst>
                    <a:ext uri="{9D8B030D-6E8A-4147-A177-3AD203B41FA5}">
                      <a16:colId xmlns:a16="http://schemas.microsoft.com/office/drawing/2014/main" xmlns="" val="1120217831"/>
                    </a:ext>
                  </a:extLst>
                </a:gridCol>
                <a:gridCol w="6705175">
                  <a:extLst>
                    <a:ext uri="{9D8B030D-6E8A-4147-A177-3AD203B41FA5}">
                      <a16:colId xmlns:a16="http://schemas.microsoft.com/office/drawing/2014/main" xmlns="" val="718609986"/>
                    </a:ext>
                  </a:extLst>
                </a:gridCol>
              </a:tblGrid>
              <a:tr h="545743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استبيان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استبانة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على وزن استجاب –استجابة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61870403"/>
                  </a:ext>
                </a:extLst>
              </a:tr>
              <a:tr h="54574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أكدنا عليكم الامر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أكدنا الامر عليكم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لأن الامر هو الذي يستحق التأكيد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88683970"/>
                  </a:ext>
                </a:extLst>
              </a:tr>
              <a:tr h="54574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امر هام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امر مهم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الـ(هام)من الهم وهو الامر المحزن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35881816"/>
                  </a:ext>
                </a:extLst>
              </a:tr>
              <a:tr h="54574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الامر الرئيسي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الامر الرئيس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على وزن فعيل فنقول شريف لا شريفي وكذلك مع رئيس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495725"/>
                  </a:ext>
                </a:extLst>
              </a:tr>
              <a:tr h="109148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الرؤيا الخاصة بالكلية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الرؤية الخاصة بالكلية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تعني الحلم الصالح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1076160"/>
                  </a:ext>
                </a:extLst>
              </a:tr>
              <a:tr h="1400575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طيا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ربطا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الطي اذا وضعت بظرف </a:t>
                      </a:r>
                      <a:r>
                        <a:rPr lang="ar-IQ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أما </a:t>
                      </a: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الاخرى فتكون مرتبطة بالكتاب الأول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16416455"/>
                  </a:ext>
                </a:extLst>
              </a:tr>
              <a:tr h="54574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وفق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على وفق - وفقا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التزام بمعاجم اللغة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77016231"/>
                  </a:ext>
                </a:extLst>
              </a:tr>
              <a:tr h="54574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ملاحظة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ملحوظة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اسم فاعل يدل على المشاركة ولا داعي للمشاركة هنا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21623679"/>
                  </a:ext>
                </a:extLst>
              </a:tr>
              <a:tr h="54574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حيث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اذ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لا تأتي للتعليل انما تفيد المكان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77005152"/>
                  </a:ext>
                </a:extLst>
              </a:tr>
              <a:tr h="54574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31562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40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685640"/>
              </p:ext>
            </p:extLst>
          </p:nvPr>
        </p:nvGraphicFramePr>
        <p:xfrm>
          <a:off x="1" y="0"/>
          <a:ext cx="12192000" cy="6689945"/>
        </p:xfrm>
        <a:graphic>
          <a:graphicData uri="http://schemas.openxmlformats.org/drawingml/2006/table">
            <a:tbl>
              <a:tblPr rtl="1" firstRow="1" firstCol="1" bandRow="1"/>
              <a:tblGrid>
                <a:gridCol w="965702">
                  <a:extLst>
                    <a:ext uri="{9D8B030D-6E8A-4147-A177-3AD203B41FA5}">
                      <a16:colId xmlns:a16="http://schemas.microsoft.com/office/drawing/2014/main" xmlns="" val="2307253691"/>
                    </a:ext>
                  </a:extLst>
                </a:gridCol>
                <a:gridCol w="2124545">
                  <a:extLst>
                    <a:ext uri="{9D8B030D-6E8A-4147-A177-3AD203B41FA5}">
                      <a16:colId xmlns:a16="http://schemas.microsoft.com/office/drawing/2014/main" xmlns="" val="252450941"/>
                    </a:ext>
                  </a:extLst>
                </a:gridCol>
                <a:gridCol w="2341832">
                  <a:extLst>
                    <a:ext uri="{9D8B030D-6E8A-4147-A177-3AD203B41FA5}">
                      <a16:colId xmlns:a16="http://schemas.microsoft.com/office/drawing/2014/main" xmlns="" val="968848948"/>
                    </a:ext>
                  </a:extLst>
                </a:gridCol>
                <a:gridCol w="6759921">
                  <a:extLst>
                    <a:ext uri="{9D8B030D-6E8A-4147-A177-3AD203B41FA5}">
                      <a16:colId xmlns:a16="http://schemas.microsoft.com/office/drawing/2014/main" xmlns="" val="814898129"/>
                    </a:ext>
                  </a:extLst>
                </a:gridCol>
              </a:tblGrid>
              <a:tr h="402550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صادق على الامر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صدق الامر- اقر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تعني اتخذه صديقا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5466878"/>
                  </a:ext>
                </a:extLst>
              </a:tr>
              <a:tr h="1038894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لإجراء اللازم حسب التعليمات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لإجراء اللازم بحسب التعليمات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الفعل متعدي بحرف الجر الباء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073802"/>
                  </a:ext>
                </a:extLst>
              </a:tr>
              <a:tr h="519449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برنامج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منهاج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كلمة فارسية اصلها </a:t>
                      </a:r>
                      <a:r>
                        <a:rPr lang="ar-IQ" sz="28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برنامه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24229743"/>
                  </a:ext>
                </a:extLst>
              </a:tr>
              <a:tr h="519449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مداولة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مشاورة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تعني دوران الايام والثانية تبادل الرأي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27412311"/>
                  </a:ext>
                </a:extLst>
              </a:tr>
              <a:tr h="519449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كون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لإنه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لا تستخدم للتعليل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636900"/>
                  </a:ext>
                </a:extLst>
              </a:tr>
              <a:tr h="519449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يوم غد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غدا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الغد هو يوم والعرب تقول غدا اذا كان اليوم مقبلا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8332015"/>
                  </a:ext>
                </a:extLst>
              </a:tr>
              <a:tr h="1038894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الثلاثينات الاربعينات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الثلاثينيات الاربعينيات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يجب ابقاء ياء النسب واضافة الالف والتاء عند الجمع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65937596"/>
                  </a:ext>
                </a:extLst>
              </a:tr>
              <a:tr h="519449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بالرفاه والبنين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بالرفاء والبنين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</a:t>
                      </a: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تعني الغنى اما الثانية فتأتي بمعنى نسج الاسرة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81084759"/>
                  </a:ext>
                </a:extLst>
              </a:tr>
              <a:tr h="519449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طالما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ما دام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تعني أمتد وكثر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12605326"/>
                  </a:ext>
                </a:extLst>
              </a:tr>
              <a:tr h="519449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هيئة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هيأة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الهمزة مفتوحة مسبوقة بياء ساكنة لذا تكتب على الالف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50112295"/>
                  </a:ext>
                </a:extLst>
              </a:tr>
              <a:tr h="519449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من قبل الموظف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من الموظف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تعبير خاطئ دخل عن طريق الترجمة الانكليزية والفرنسية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27482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26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458538"/>
              </p:ext>
            </p:extLst>
          </p:nvPr>
        </p:nvGraphicFramePr>
        <p:xfrm>
          <a:off x="0" y="0"/>
          <a:ext cx="12192000" cy="6625333"/>
        </p:xfrm>
        <a:graphic>
          <a:graphicData uri="http://schemas.openxmlformats.org/drawingml/2006/table">
            <a:tbl>
              <a:tblPr rtl="1" firstRow="1" firstCol="1" bandRow="1"/>
              <a:tblGrid>
                <a:gridCol w="965703">
                  <a:extLst>
                    <a:ext uri="{9D8B030D-6E8A-4147-A177-3AD203B41FA5}">
                      <a16:colId xmlns:a16="http://schemas.microsoft.com/office/drawing/2014/main" xmlns="" val="199022173"/>
                    </a:ext>
                  </a:extLst>
                </a:gridCol>
                <a:gridCol w="2124547">
                  <a:extLst>
                    <a:ext uri="{9D8B030D-6E8A-4147-A177-3AD203B41FA5}">
                      <a16:colId xmlns:a16="http://schemas.microsoft.com/office/drawing/2014/main" xmlns="" val="1142335979"/>
                    </a:ext>
                  </a:extLst>
                </a:gridCol>
                <a:gridCol w="2341830">
                  <a:extLst>
                    <a:ext uri="{9D8B030D-6E8A-4147-A177-3AD203B41FA5}">
                      <a16:colId xmlns:a16="http://schemas.microsoft.com/office/drawing/2014/main" xmlns="" val="2187799716"/>
                    </a:ext>
                  </a:extLst>
                </a:gridCol>
                <a:gridCol w="6759920">
                  <a:extLst>
                    <a:ext uri="{9D8B030D-6E8A-4147-A177-3AD203B41FA5}">
                      <a16:colId xmlns:a16="http://schemas.microsoft.com/office/drawing/2014/main" xmlns="" val="1128972308"/>
                    </a:ext>
                  </a:extLst>
                </a:gridCol>
              </a:tblGrid>
              <a:tr h="568718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لغاية ½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حتى 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الغاية لا تأتي ظرف زمان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05086584"/>
                  </a:ext>
                </a:extLst>
              </a:tr>
              <a:tr h="568718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بموجب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بمقتضى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الموجب الحسنة الكبيرة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78953910"/>
                  </a:ext>
                </a:extLst>
              </a:tr>
              <a:tr h="1256209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علما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عرضا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ما يعرض امام العين (ما مكتوب) نقول عنه عرضا، اما ما يخبر بالكلام نقول عنه علما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71382155"/>
                  </a:ext>
                </a:extLst>
              </a:tr>
              <a:tr h="568718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الروتين الإداري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الشاكلة-الديدن-الطريقة-الدأب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كلمة غير عربية(فرنسية)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7346665"/>
                  </a:ext>
                </a:extLst>
              </a:tr>
              <a:tr h="568718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بدليل كذا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بدلالة كذا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على وزن فعالة مثل شهادة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39859917"/>
                  </a:ext>
                </a:extLst>
              </a:tr>
              <a:tr h="568718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الموما</a:t>
                      </a:r>
                      <a:r>
                        <a:rPr lang="ar-IQ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اليه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المذكور آنفا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الموما</a:t>
                      </a:r>
                      <a:r>
                        <a:rPr lang="ar-IQ" sz="20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إليه </a:t>
                      </a:r>
                      <a:r>
                        <a:rPr lang="ar-IQ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تعني </a:t>
                      </a: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الاشارة باليدين والرأس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11137150"/>
                  </a:ext>
                </a:extLst>
              </a:tr>
              <a:tr h="568718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المدرجة </a:t>
                      </a:r>
                      <a:r>
                        <a:rPr lang="ar-IQ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اسمائهم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المدرجة </a:t>
                      </a:r>
                      <a:r>
                        <a:rPr lang="ar-IQ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اسماؤهم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الهمزة مضمومة تكتب على الواو في هذا الموقع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0063107"/>
                  </a:ext>
                </a:extLst>
              </a:tr>
              <a:tr h="568718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حوالي الف صفحة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زهاء-قرابة-نحو الف صفحة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لا تدل على المقاربة العددية انما تفيد المكان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92757685"/>
                  </a:ext>
                </a:extLst>
              </a:tr>
              <a:tr h="568718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القانون </a:t>
                      </a:r>
                      <a:r>
                        <a:rPr lang="ar-IQ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الدَولي </a:t>
                      </a: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بفتح الدال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القانون </a:t>
                      </a:r>
                      <a:r>
                        <a:rPr lang="ar-IQ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الدُولي </a:t>
                      </a: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بضم الدال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النسبة تكون الى الدول وليس الدولة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34630316"/>
                  </a:ext>
                </a:extLst>
              </a:tr>
              <a:tr h="568718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رغم – رغما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على الرغم من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لا وجه له من الصحة في النحو العربي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4490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0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48914"/>
            <a:ext cx="1203569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4400" dirty="0"/>
          </a:p>
          <a:p>
            <a:r>
              <a:rPr lang="ar-IQ" sz="4400" b="1" dirty="0">
                <a:solidFill>
                  <a:srgbClr val="FF0000"/>
                </a:solidFill>
              </a:rPr>
              <a:t>ثانيا:- التاء المربوطة القصيرة</a:t>
            </a:r>
            <a:r>
              <a:rPr lang="ar-IQ" sz="44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ar-IQ" sz="3600" b="1" dirty="0" smtClean="0">
                <a:solidFill>
                  <a:srgbClr val="FF0000"/>
                </a:solidFill>
              </a:rPr>
              <a:t> </a:t>
            </a:r>
            <a:r>
              <a:rPr lang="ar-IQ" sz="3600" b="1" dirty="0">
                <a:solidFill>
                  <a:srgbClr val="FF0000"/>
                </a:solidFill>
              </a:rPr>
              <a:t>وتكون في الاسماء فقط فهي لا تأتي مع الافعال والحروف ابدا :</a:t>
            </a:r>
          </a:p>
          <a:p>
            <a:r>
              <a:rPr lang="ar-IQ" sz="3600" dirty="0"/>
              <a:t>•	</a:t>
            </a:r>
            <a:r>
              <a:rPr lang="ar-IQ" sz="3600" dirty="0" smtClean="0"/>
              <a:t>إذا </a:t>
            </a:r>
            <a:r>
              <a:rPr lang="ar-IQ" sz="3600" dirty="0"/>
              <a:t>كانت في اخر الاسم المفرد وما قبلها مفتوح لفظا </a:t>
            </a:r>
            <a:r>
              <a:rPr lang="ar-IQ" sz="3600" dirty="0" smtClean="0"/>
              <a:t>أو </a:t>
            </a:r>
            <a:r>
              <a:rPr lang="ar-IQ" sz="3600" dirty="0"/>
              <a:t>تقديراً</a:t>
            </a:r>
          </a:p>
          <a:p>
            <a:r>
              <a:rPr lang="ar-IQ" sz="3600" dirty="0"/>
              <a:t>     رحمَة ، كاتبَة ، معاويَة    فتاةُ . حياة . فلاة .               </a:t>
            </a:r>
          </a:p>
          <a:p>
            <a:endParaRPr lang="ar-IQ" sz="3600" dirty="0"/>
          </a:p>
          <a:p>
            <a:endParaRPr lang="ar-IQ" sz="3600" dirty="0"/>
          </a:p>
          <a:p>
            <a:r>
              <a:rPr lang="ar-IQ" sz="3600" dirty="0"/>
              <a:t>•	</a:t>
            </a:r>
            <a:r>
              <a:rPr lang="ar-IQ" sz="3600" dirty="0" smtClean="0"/>
              <a:t>إذا </a:t>
            </a:r>
            <a:r>
              <a:rPr lang="ar-IQ" sz="3600" dirty="0"/>
              <a:t>كانت في </a:t>
            </a:r>
            <a:r>
              <a:rPr lang="ar-IQ" sz="3600" dirty="0" smtClean="0"/>
              <a:t>آخر </a:t>
            </a:r>
            <a:r>
              <a:rPr lang="ar-IQ" sz="3600" dirty="0"/>
              <a:t>جمع تكسير مفرده ليس منتهيا  بتاء مفتوحة</a:t>
            </a:r>
          </a:p>
          <a:p>
            <a:r>
              <a:rPr lang="ar-IQ" sz="3600" dirty="0"/>
              <a:t>    الساعي : السعاة     ، </a:t>
            </a:r>
            <a:r>
              <a:rPr lang="ar-IQ" sz="3600" dirty="0" smtClean="0"/>
              <a:t> </a:t>
            </a:r>
            <a:r>
              <a:rPr lang="ar-IQ" sz="3600" dirty="0"/>
              <a:t>الجابي : </a:t>
            </a:r>
            <a:r>
              <a:rPr lang="ar-IQ" sz="3600" dirty="0" err="1"/>
              <a:t>الجباة</a:t>
            </a:r>
            <a:r>
              <a:rPr lang="ar-IQ" sz="3600" dirty="0"/>
              <a:t>    ،القاضي :  قضاة</a:t>
            </a:r>
          </a:p>
        </p:txBody>
      </p:sp>
    </p:spTree>
    <p:extLst>
      <p:ext uri="{BB962C8B-B14F-4D97-AF65-F5344CB8AC3E}">
        <p14:creationId xmlns:p14="http://schemas.microsoft.com/office/powerpoint/2010/main" val="390653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748468"/>
              </p:ext>
            </p:extLst>
          </p:nvPr>
        </p:nvGraphicFramePr>
        <p:xfrm>
          <a:off x="0" y="0"/>
          <a:ext cx="12096205" cy="6525657"/>
        </p:xfrm>
        <a:graphic>
          <a:graphicData uri="http://schemas.openxmlformats.org/drawingml/2006/table">
            <a:tbl>
              <a:tblPr rtl="1" firstRow="1" firstCol="1" bandRow="1"/>
              <a:tblGrid>
                <a:gridCol w="958115">
                  <a:extLst>
                    <a:ext uri="{9D8B030D-6E8A-4147-A177-3AD203B41FA5}">
                      <a16:colId xmlns:a16="http://schemas.microsoft.com/office/drawing/2014/main" xmlns="" val="1546831588"/>
                    </a:ext>
                  </a:extLst>
                </a:gridCol>
                <a:gridCol w="2107853">
                  <a:extLst>
                    <a:ext uri="{9D8B030D-6E8A-4147-A177-3AD203B41FA5}">
                      <a16:colId xmlns:a16="http://schemas.microsoft.com/office/drawing/2014/main" xmlns="" val="3883193725"/>
                    </a:ext>
                  </a:extLst>
                </a:gridCol>
                <a:gridCol w="2323430">
                  <a:extLst>
                    <a:ext uri="{9D8B030D-6E8A-4147-A177-3AD203B41FA5}">
                      <a16:colId xmlns:a16="http://schemas.microsoft.com/office/drawing/2014/main" xmlns="" val="3341925369"/>
                    </a:ext>
                  </a:extLst>
                </a:gridCol>
                <a:gridCol w="6706807">
                  <a:extLst>
                    <a:ext uri="{9D8B030D-6E8A-4147-A177-3AD203B41FA5}">
                      <a16:colId xmlns:a16="http://schemas.microsoft.com/office/drawing/2014/main" xmlns="" val="3162546432"/>
                    </a:ext>
                  </a:extLst>
                </a:gridCol>
              </a:tblGrid>
              <a:tr h="642348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اناط الامر الى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ناط الامر الى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لأن الفعل ثلاثي هو الافصح كما جاء في صحاح الجواهري  "ناط الشيء، ينوط نوطا، أي علقه"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32953443"/>
                  </a:ext>
                </a:extLst>
              </a:tr>
              <a:tr h="642348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الموضوع يؤثر على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الموضوع يؤثر في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على تفيد الاستعلاء والفعل يؤثر متعدٍ بحرف الجر في ويقول مصطفى جواد بأن الأثر يكون في الشيء لا عليه.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3097337"/>
                  </a:ext>
                </a:extLst>
              </a:tr>
              <a:tr h="642348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حملة الشهادات ذوو كفاءة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حملة الشهادات ذوو كفاية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الكفاءة </a:t>
                      </a: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تعني المساواة والمتميز في العمل لا يحتاج الى المساواة بل الى القدرة والابداع والتقدير(كفى المراد من الوظيفة)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3245919"/>
                  </a:ext>
                </a:extLst>
              </a:tr>
              <a:tr h="321175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لا زال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ما زال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لا عندما تدخل على الفعل الماضي فإنها تفيد الدعاء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89194979"/>
                  </a:ext>
                </a:extLst>
              </a:tr>
              <a:tr h="642348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بصفتي كطالب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بصفتي طالبا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الكاف تفيد التشبيه في العربية وانت بالفعل طالبا فكيف تتشبه بصفتك نفسها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50511374"/>
                  </a:ext>
                </a:extLst>
              </a:tr>
              <a:tr h="321175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44367412"/>
                  </a:ext>
                </a:extLst>
              </a:tr>
              <a:tr h="1327329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لم يبقى سوى مادة واحدة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لم يبقَ سوى مادة واحدة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الفعل يبقى يجزم بداة الجزم لم بحذف حرف العلة(ى)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83086037"/>
                  </a:ext>
                </a:extLst>
              </a:tr>
              <a:tr h="642348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اوفد التدريسي لمدة عشرة أشهر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اوفد التدريسي لمدة عشرة شهور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لأن من عشرة فما فوق يجمع جمع </a:t>
                      </a:r>
                      <a:r>
                        <a:rPr lang="ar-IQ" sz="20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كثرةوهو</a:t>
                      </a: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(شهور)،اما أشهر فهي لجمع القلة أي من الاقل من عشرة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21664195"/>
                  </a:ext>
                </a:extLst>
              </a:tr>
              <a:tr h="642348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بعث المدير برقية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بعث المدير ببرقية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</a:t>
                      </a: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تعني البرقية بعثت نفسها بنفسها والثانية </a:t>
                      </a:r>
                      <a:r>
                        <a:rPr lang="ar-IQ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تعني </a:t>
                      </a: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بعث إليه رسولا ببرقية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3830918"/>
                  </a:ext>
                </a:extLst>
              </a:tr>
              <a:tr h="642348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السن القانوني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السن القانونية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كلمة السن استعيرت للعمر وهي مؤنثة في اللغة وأكد مصطفى جواد ذلك مع عدم جواز تذكيرها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76966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35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526053"/>
              </p:ext>
            </p:extLst>
          </p:nvPr>
        </p:nvGraphicFramePr>
        <p:xfrm>
          <a:off x="1" y="30987"/>
          <a:ext cx="12191998" cy="6735167"/>
        </p:xfrm>
        <a:graphic>
          <a:graphicData uri="http://schemas.openxmlformats.org/drawingml/2006/table">
            <a:tbl>
              <a:tblPr rtl="1" firstRow="1" firstCol="1" bandRow="1"/>
              <a:tblGrid>
                <a:gridCol w="965702">
                  <a:extLst>
                    <a:ext uri="{9D8B030D-6E8A-4147-A177-3AD203B41FA5}">
                      <a16:colId xmlns:a16="http://schemas.microsoft.com/office/drawing/2014/main" xmlns="" val="3946724467"/>
                    </a:ext>
                  </a:extLst>
                </a:gridCol>
                <a:gridCol w="2124546">
                  <a:extLst>
                    <a:ext uri="{9D8B030D-6E8A-4147-A177-3AD203B41FA5}">
                      <a16:colId xmlns:a16="http://schemas.microsoft.com/office/drawing/2014/main" xmlns="" val="4165550985"/>
                    </a:ext>
                  </a:extLst>
                </a:gridCol>
                <a:gridCol w="2341829">
                  <a:extLst>
                    <a:ext uri="{9D8B030D-6E8A-4147-A177-3AD203B41FA5}">
                      <a16:colId xmlns:a16="http://schemas.microsoft.com/office/drawing/2014/main" xmlns="" val="2589288418"/>
                    </a:ext>
                  </a:extLst>
                </a:gridCol>
                <a:gridCol w="6759921">
                  <a:extLst>
                    <a:ext uri="{9D8B030D-6E8A-4147-A177-3AD203B41FA5}">
                      <a16:colId xmlns:a16="http://schemas.microsoft.com/office/drawing/2014/main" xmlns="" val="776765379"/>
                    </a:ext>
                  </a:extLst>
                </a:gridCol>
              </a:tblGrid>
              <a:tr h="415525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اللافت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الملفت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لفت يلفت فهو ملفت لأنه مشتق من لفت وليس ألفت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53706180"/>
                  </a:ext>
                </a:extLst>
              </a:tr>
              <a:tr h="831047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يهدف إلى الإصلاح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يرمي إلى الإصلاح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الهدف يعني الوصول وتحقيق الشيء أما يرهي فتعني انك في طريقك لتحقيق الهدف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63606021"/>
                  </a:ext>
                </a:extLst>
              </a:tr>
              <a:tr h="917829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بشكل بسيط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بشكل يسير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البسيط هي الارض المنبسطة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7631168"/>
                  </a:ext>
                </a:extLst>
              </a:tr>
              <a:tr h="415525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مهرجان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احتفال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من اللغة الفارسية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70033755"/>
                  </a:ext>
                </a:extLst>
              </a:tr>
              <a:tr h="415525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عما تسأل؟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عمَ تسأل؟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تحذف الالف عند الاستفهام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31904341"/>
                  </a:ext>
                </a:extLst>
              </a:tr>
              <a:tr h="415525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أرجوا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أرجو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هذه الواو من اصل الكلمة وليست واو الجماعة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21605466"/>
                  </a:ext>
                </a:extLst>
              </a:tr>
              <a:tr h="831047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وردت برقية مفادها (بفتح الفاء)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وردت برقية مفادها(بضم الفاء)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تعني الحياد أو الموت أما الثانية فتعطي معنى الفائدة الخبرية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25805823"/>
                  </a:ext>
                </a:extLst>
              </a:tr>
              <a:tr h="831047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بواسطة السيد العميد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بوساطة السيد العميد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الواسطة تعني منتصف العقد أما الثانية فتفيد معن (عن طريق)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8311446"/>
                  </a:ext>
                </a:extLst>
              </a:tr>
              <a:tr h="415525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الامر المسبق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الامر السابق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لإنها مشتقة من سبق وليس أسبق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57546222"/>
                  </a:ext>
                </a:extLst>
              </a:tr>
              <a:tr h="415525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الصالح العام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المصلحة العامة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الصالح صفة لا يمكن أن تكون عامة وخاصة أما المصلحة فهي كذلك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86816697"/>
                  </a:ext>
                </a:extLst>
              </a:tr>
              <a:tr h="831047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الموظف المتميز على غيره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الموظف المتميز من غيره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على تفيد الاستعلاء ومن تفيد خروج الجزء من الكل هنا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05426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713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653872"/>
              </p:ext>
            </p:extLst>
          </p:nvPr>
        </p:nvGraphicFramePr>
        <p:xfrm>
          <a:off x="0" y="-3"/>
          <a:ext cx="12091915" cy="6858002"/>
        </p:xfrm>
        <a:graphic>
          <a:graphicData uri="http://schemas.openxmlformats.org/drawingml/2006/table">
            <a:tbl>
              <a:tblPr rtl="1" firstRow="1" firstCol="1" bandRow="1"/>
              <a:tblGrid>
                <a:gridCol w="957775">
                  <a:extLst>
                    <a:ext uri="{9D8B030D-6E8A-4147-A177-3AD203B41FA5}">
                      <a16:colId xmlns:a16="http://schemas.microsoft.com/office/drawing/2014/main" xmlns="" val="1382283968"/>
                    </a:ext>
                  </a:extLst>
                </a:gridCol>
                <a:gridCol w="2107106">
                  <a:extLst>
                    <a:ext uri="{9D8B030D-6E8A-4147-A177-3AD203B41FA5}">
                      <a16:colId xmlns:a16="http://schemas.microsoft.com/office/drawing/2014/main" xmlns="" val="3628060098"/>
                    </a:ext>
                  </a:extLst>
                </a:gridCol>
                <a:gridCol w="2322606">
                  <a:extLst>
                    <a:ext uri="{9D8B030D-6E8A-4147-A177-3AD203B41FA5}">
                      <a16:colId xmlns:a16="http://schemas.microsoft.com/office/drawing/2014/main" xmlns="" val="2257357559"/>
                    </a:ext>
                  </a:extLst>
                </a:gridCol>
                <a:gridCol w="6704428">
                  <a:extLst>
                    <a:ext uri="{9D8B030D-6E8A-4147-A177-3AD203B41FA5}">
                      <a16:colId xmlns:a16="http://schemas.microsoft.com/office/drawing/2014/main" xmlns="" val="1239960286"/>
                    </a:ext>
                  </a:extLst>
                </a:gridCol>
              </a:tblGrid>
              <a:tr h="806823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تتشكل اللجنة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تتألف أو تتكون اللجنة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التشكيل من الالوان والرسم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36041651"/>
                  </a:ext>
                </a:extLst>
              </a:tr>
              <a:tr h="40341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عناوين الكتب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عنوانات الكتب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عنوان على وزن فعلال تمع على عنوانات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2405915"/>
                  </a:ext>
                </a:extLst>
              </a:tr>
              <a:tr h="40341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دار مشغول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دار مشغولة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الدار مؤنثة لذا يجب تأنيث الجملة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49419074"/>
                  </a:ext>
                </a:extLst>
              </a:tr>
              <a:tr h="80682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مع مراعاة ملأ الاستمارة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مع مراعاة ملء الاستمارة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الصواب أن يكون على وزن فَعلْ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00203941"/>
                  </a:ext>
                </a:extLst>
              </a:tr>
              <a:tr h="80682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التي أعتمدت الوقائع المهمة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التي أعتمدت على الوقائع المهمة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فعل متعدٍ ب(على)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68732141"/>
                  </a:ext>
                </a:extLst>
              </a:tr>
              <a:tr h="1210235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نحيل الأوراق كافة للجهات المختصة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نحيل (عليكم أو اليكم )الأوراق كافة للجهات المختصة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الفعل متعدٍ بـ(على) أو (إلى)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2501225"/>
                  </a:ext>
                </a:extLst>
              </a:tr>
              <a:tr h="40341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اليوم المصادف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اليوم الموافق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التاريخ لا يأتي صدفة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8351218"/>
                  </a:ext>
                </a:extLst>
              </a:tr>
              <a:tr h="80682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ارجو من المدير العام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يرجى من المدير العام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من الادنى الى الاعلى يرجى وللمنصب المتساوي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7650340"/>
                  </a:ext>
                </a:extLst>
              </a:tr>
              <a:tr h="80682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يرجى من الموظفين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ارجو من الموظفين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من الأعلى إلى </a:t>
                      </a:r>
                      <a:r>
                        <a:rPr lang="ar-IQ" sz="20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الإدنى</a:t>
                      </a: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(أرجو) لظهور شخصية المتحدث وهي بمثابة الامر لذا تكون من الاعلى </a:t>
                      </a:r>
                      <a:r>
                        <a:rPr lang="ar-IQ" sz="20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للادنى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68292768"/>
                  </a:ext>
                </a:extLst>
              </a:tr>
              <a:tr h="40341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لم يأتي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لم يأتِ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فعل مجزوم بحذف حرف العلة الياء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08385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04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381324"/>
              </p:ext>
            </p:extLst>
          </p:nvPr>
        </p:nvGraphicFramePr>
        <p:xfrm>
          <a:off x="2" y="1"/>
          <a:ext cx="12191999" cy="6857998"/>
        </p:xfrm>
        <a:graphic>
          <a:graphicData uri="http://schemas.openxmlformats.org/drawingml/2006/table">
            <a:tbl>
              <a:tblPr rtl="1" firstRow="1" firstCol="1" bandRow="1"/>
              <a:tblGrid>
                <a:gridCol w="965703">
                  <a:extLst>
                    <a:ext uri="{9D8B030D-6E8A-4147-A177-3AD203B41FA5}">
                      <a16:colId xmlns:a16="http://schemas.microsoft.com/office/drawing/2014/main" xmlns="" val="1425160918"/>
                    </a:ext>
                  </a:extLst>
                </a:gridCol>
                <a:gridCol w="2124547">
                  <a:extLst>
                    <a:ext uri="{9D8B030D-6E8A-4147-A177-3AD203B41FA5}">
                      <a16:colId xmlns:a16="http://schemas.microsoft.com/office/drawing/2014/main" xmlns="" val="2559492143"/>
                    </a:ext>
                  </a:extLst>
                </a:gridCol>
                <a:gridCol w="2341829">
                  <a:extLst>
                    <a:ext uri="{9D8B030D-6E8A-4147-A177-3AD203B41FA5}">
                      <a16:colId xmlns:a16="http://schemas.microsoft.com/office/drawing/2014/main" xmlns="" val="622738621"/>
                    </a:ext>
                  </a:extLst>
                </a:gridCol>
                <a:gridCol w="6759920">
                  <a:extLst>
                    <a:ext uri="{9D8B030D-6E8A-4147-A177-3AD203B41FA5}">
                      <a16:colId xmlns:a16="http://schemas.microsoft.com/office/drawing/2014/main" xmlns="" val="1609772046"/>
                    </a:ext>
                  </a:extLst>
                </a:gridCol>
              </a:tblGrid>
              <a:tr h="782545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فلان يكافح ضد الفساد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فلان يكافح الفساد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الكفاح والضد بمعنى واحد والجمع بين الضدين يعكس المعنى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99971192"/>
                  </a:ext>
                </a:extLst>
              </a:tr>
              <a:tr h="782545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علاقة (بكسر العين)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علاقة (بفتح العين)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هي الرابط المادي كمربط الفرس اما الثانية فهي الرابط المعنوي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4735482"/>
                  </a:ext>
                </a:extLst>
              </a:tr>
              <a:tr h="98891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كلا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لا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أداة زجر  والردع اما الثانية فهي النفي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48614070"/>
                  </a:ext>
                </a:extLst>
              </a:tr>
              <a:tr h="39127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ناهيك عن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ناهيك بـ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متعدٍ بحرف الجر الباء حسب معاجم اللغة كالمصباح المنير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08115860"/>
                  </a:ext>
                </a:extLst>
              </a:tr>
              <a:tr h="782545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كلما قرأت كلما نجحت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كلما قرأت نجحت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كلما لا تأتي قبل الجواب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50176861"/>
                  </a:ext>
                </a:extLst>
              </a:tr>
              <a:tr h="39127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مشاكل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مشكلات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لم يرد جمع مشكلة على مشاكل في أي معجم من معاجم اللغة العربية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8926304"/>
                  </a:ext>
                </a:extLst>
              </a:tr>
              <a:tr h="782545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التقنية (بفتح التاء)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التقنية(بكسر التاء)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مصدر رباعي من كلمة التقن وهو الشخص المتقن لعمله وتعني التكنلوجيا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5940590"/>
                  </a:ext>
                </a:extLst>
              </a:tr>
              <a:tr h="39127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على ضوء المذكرة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في ضوء المذكرة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على تفيد الاستعلاء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21843474"/>
                  </a:ext>
                </a:extLst>
              </a:tr>
              <a:tr h="782545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وقع على الامر الإداري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وقع الامر الإداري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الفعل متعدٍ بنفسه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82643390"/>
                  </a:ext>
                </a:extLst>
              </a:tr>
              <a:tr h="39127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طالما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ما دام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تعني امتد وكثر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30439695"/>
                  </a:ext>
                </a:extLst>
              </a:tr>
              <a:tr h="39127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يحتاج للمتابعة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يحتاج إلى المتابعة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الفعل يحتاج متعدي بحرف الجر إلى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2176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85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007958"/>
              </p:ext>
            </p:extLst>
          </p:nvPr>
        </p:nvGraphicFramePr>
        <p:xfrm>
          <a:off x="1" y="-2"/>
          <a:ext cx="12191998" cy="6858002"/>
        </p:xfrm>
        <a:graphic>
          <a:graphicData uri="http://schemas.openxmlformats.org/drawingml/2006/table">
            <a:tbl>
              <a:tblPr rtl="1" firstRow="1" firstCol="1" bandRow="1"/>
              <a:tblGrid>
                <a:gridCol w="965702">
                  <a:extLst>
                    <a:ext uri="{9D8B030D-6E8A-4147-A177-3AD203B41FA5}">
                      <a16:colId xmlns:a16="http://schemas.microsoft.com/office/drawing/2014/main" xmlns="" val="309912202"/>
                    </a:ext>
                  </a:extLst>
                </a:gridCol>
                <a:gridCol w="2124546">
                  <a:extLst>
                    <a:ext uri="{9D8B030D-6E8A-4147-A177-3AD203B41FA5}">
                      <a16:colId xmlns:a16="http://schemas.microsoft.com/office/drawing/2014/main" xmlns="" val="2345545335"/>
                    </a:ext>
                  </a:extLst>
                </a:gridCol>
                <a:gridCol w="2341830">
                  <a:extLst>
                    <a:ext uri="{9D8B030D-6E8A-4147-A177-3AD203B41FA5}">
                      <a16:colId xmlns:a16="http://schemas.microsoft.com/office/drawing/2014/main" xmlns="" val="3815099771"/>
                    </a:ext>
                  </a:extLst>
                </a:gridCol>
                <a:gridCol w="6759920">
                  <a:extLst>
                    <a:ext uri="{9D8B030D-6E8A-4147-A177-3AD203B41FA5}">
                      <a16:colId xmlns:a16="http://schemas.microsoft.com/office/drawing/2014/main" xmlns="" val="621461169"/>
                    </a:ext>
                  </a:extLst>
                </a:gridCol>
              </a:tblGrid>
              <a:tr h="470812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يحتاج للمتابعة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يحتاج إلى المتابعة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الفعل يحتاج متعدي بحرف الجر إلى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9885472"/>
                  </a:ext>
                </a:extLst>
              </a:tr>
              <a:tr h="47081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السيدة العميد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السيدة العميدة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تؤنث المناصب اذا تسنمتها امرأة حسب كتاب المجمع العلمي العراقي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44436518"/>
                  </a:ext>
                </a:extLst>
              </a:tr>
              <a:tr h="470812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بموجب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بمقتضى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تعني </a:t>
                      </a:r>
                      <a:r>
                        <a:rPr lang="ar-IQ" sz="20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الحسنةالكبيرة</a:t>
                      </a: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أو السيئة الكبيرة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69963149"/>
                  </a:ext>
                </a:extLst>
              </a:tr>
              <a:tr h="47081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إنشاء الله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إن شاء الله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للبناء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64417932"/>
                  </a:ext>
                </a:extLst>
              </a:tr>
              <a:tr h="941617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السادة رؤوساء الاقسام المحترمين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السادة رؤوساء الاقسام المحترمون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بتقديرأيها</a:t>
                      </a: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السادة المحترمون فالسادة منادى مبني على الضم والمحترمون صفة تتبع الموصوف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15435658"/>
                  </a:ext>
                </a:extLst>
              </a:tr>
              <a:tr h="941617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بمثابة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بمنزلة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المثابة تستخدم للمكان الذي يجتمع فيه "وإذ جعلنا البيت مثابة للناس"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97282088"/>
                  </a:ext>
                </a:extLst>
              </a:tr>
              <a:tr h="120827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أدارة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إدارة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همزة قطع تكتب تحت الالف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69416351"/>
                  </a:ext>
                </a:extLst>
              </a:tr>
              <a:tr h="47081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إسم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اسم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همزة وصل لا تكتب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94225860"/>
                  </a:ext>
                </a:extLst>
              </a:tr>
              <a:tr h="47081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البند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الفقرة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كلمة فارسية تعني الحيلة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1363753"/>
                  </a:ext>
                </a:extLst>
              </a:tr>
              <a:tr h="47081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عبدالله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عبد الله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تترك مسافة بين عبد والاسم الذي يليه في الكتابة أو الطباعة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178240"/>
                  </a:ext>
                </a:extLst>
              </a:tr>
              <a:tr h="47081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بت في الامر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بت الامر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متعدٍ بنفسه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26336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93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636081"/>
              </p:ext>
            </p:extLst>
          </p:nvPr>
        </p:nvGraphicFramePr>
        <p:xfrm>
          <a:off x="1" y="-2"/>
          <a:ext cx="12191998" cy="6858003"/>
        </p:xfrm>
        <a:graphic>
          <a:graphicData uri="http://schemas.openxmlformats.org/drawingml/2006/table">
            <a:tbl>
              <a:tblPr rtl="1" firstRow="1" firstCol="1" bandRow="1"/>
              <a:tblGrid>
                <a:gridCol w="965702">
                  <a:extLst>
                    <a:ext uri="{9D8B030D-6E8A-4147-A177-3AD203B41FA5}">
                      <a16:colId xmlns:a16="http://schemas.microsoft.com/office/drawing/2014/main" xmlns="" val="4072893676"/>
                    </a:ext>
                  </a:extLst>
                </a:gridCol>
                <a:gridCol w="2124546">
                  <a:extLst>
                    <a:ext uri="{9D8B030D-6E8A-4147-A177-3AD203B41FA5}">
                      <a16:colId xmlns:a16="http://schemas.microsoft.com/office/drawing/2014/main" xmlns="" val="3559274183"/>
                    </a:ext>
                  </a:extLst>
                </a:gridCol>
                <a:gridCol w="2341830">
                  <a:extLst>
                    <a:ext uri="{9D8B030D-6E8A-4147-A177-3AD203B41FA5}">
                      <a16:colId xmlns:a16="http://schemas.microsoft.com/office/drawing/2014/main" xmlns="" val="2579666832"/>
                    </a:ext>
                  </a:extLst>
                </a:gridCol>
                <a:gridCol w="6759920">
                  <a:extLst>
                    <a:ext uri="{9D8B030D-6E8A-4147-A177-3AD203B41FA5}">
                      <a16:colId xmlns:a16="http://schemas.microsoft.com/office/drawing/2014/main" xmlns="" val="3869617226"/>
                    </a:ext>
                  </a:extLst>
                </a:gridCol>
              </a:tblGrid>
              <a:tr h="632307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موضوع شيق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موضوع شائق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الشيق تعني المشتاق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15585837"/>
                  </a:ext>
                </a:extLst>
              </a:tr>
              <a:tr h="632307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بدون قصد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دون قصد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لا تستخدم دون مع حرف الجر الباء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48087698"/>
                  </a:ext>
                </a:extLst>
              </a:tr>
              <a:tr h="1799552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تعتقد بأنه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تعتقد إنه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متعدٍ بنفسه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7500634"/>
                  </a:ext>
                </a:extLst>
              </a:tr>
              <a:tr h="1264609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ينبغي عليه أن يفعل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ينبغي له أن يفعل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على للاستعلاء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83376524"/>
                  </a:ext>
                </a:extLst>
              </a:tr>
              <a:tr h="632307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مشاريع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مشروعات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كما وردت في معاجم اللغة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13830907"/>
                  </a:ext>
                </a:extLst>
              </a:tr>
              <a:tr h="632307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استلم الرسالة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تسلم الرسالة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تعني اللمس وليس الاخذ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12079778"/>
                  </a:ext>
                </a:extLst>
              </a:tr>
              <a:tr h="632307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إذ أن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إذ </a:t>
                      </a:r>
                      <a:r>
                        <a:rPr lang="ar-IQ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إ</a:t>
                      </a:r>
                      <a:r>
                        <a:rPr lang="ar-SA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ن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حسب قواعد إن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0170090"/>
                  </a:ext>
                </a:extLst>
              </a:tr>
              <a:tr h="632307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جريدة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صحيفة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تعني سعف النخيل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28721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2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959257"/>
              </p:ext>
            </p:extLst>
          </p:nvPr>
        </p:nvGraphicFramePr>
        <p:xfrm>
          <a:off x="1" y="-3"/>
          <a:ext cx="12191998" cy="6858002"/>
        </p:xfrm>
        <a:graphic>
          <a:graphicData uri="http://schemas.openxmlformats.org/drawingml/2006/table">
            <a:tbl>
              <a:tblPr rtl="1" firstRow="1" firstCol="1" bandRow="1"/>
              <a:tblGrid>
                <a:gridCol w="965702">
                  <a:extLst>
                    <a:ext uri="{9D8B030D-6E8A-4147-A177-3AD203B41FA5}">
                      <a16:colId xmlns:a16="http://schemas.microsoft.com/office/drawing/2014/main" xmlns="" val="704390395"/>
                    </a:ext>
                  </a:extLst>
                </a:gridCol>
                <a:gridCol w="2124546">
                  <a:extLst>
                    <a:ext uri="{9D8B030D-6E8A-4147-A177-3AD203B41FA5}">
                      <a16:colId xmlns:a16="http://schemas.microsoft.com/office/drawing/2014/main" xmlns="" val="1250950681"/>
                    </a:ext>
                  </a:extLst>
                </a:gridCol>
                <a:gridCol w="2341830">
                  <a:extLst>
                    <a:ext uri="{9D8B030D-6E8A-4147-A177-3AD203B41FA5}">
                      <a16:colId xmlns:a16="http://schemas.microsoft.com/office/drawing/2014/main" xmlns="" val="1456164648"/>
                    </a:ext>
                  </a:extLst>
                </a:gridCol>
                <a:gridCol w="6759920">
                  <a:extLst>
                    <a:ext uri="{9D8B030D-6E8A-4147-A177-3AD203B41FA5}">
                      <a16:colId xmlns:a16="http://schemas.microsoft.com/office/drawing/2014/main" xmlns="" val="1916438697"/>
                    </a:ext>
                  </a:extLst>
                </a:gridCol>
              </a:tblGrid>
              <a:tr h="571501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امهات الكتب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أمات الكتب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الام للعاقل اما الامات فهي لغير العاقل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30593271"/>
                  </a:ext>
                </a:extLst>
              </a:tr>
              <a:tr h="571501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أوضح بأن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أوضح أن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متعدٍ بنفسه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30793509"/>
                  </a:ext>
                </a:extLst>
              </a:tr>
              <a:tr h="571501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اسهاما 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مساهمة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تعني الاقتراع بالسهم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96861001"/>
                  </a:ext>
                </a:extLst>
              </a:tr>
              <a:tr h="1142997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رصدت المؤسسة مليون دينار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أرصدت المؤسسة مليون دينار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تعني </a:t>
                      </a:r>
                      <a:r>
                        <a:rPr lang="ar-IQ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المراقبة </a:t>
                      </a: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أما الثانية فتعني توفير مبلغ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98258608"/>
                  </a:ext>
                </a:extLst>
              </a:tr>
              <a:tr h="571501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تجاوز على القانون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تجاوز القانون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متعدٍ بنفسه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5164711"/>
                  </a:ext>
                </a:extLst>
              </a:tr>
              <a:tr h="1142997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تخرج من الجامعة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تخرج في الجامعة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لأن الاولى تعني خروجه ودخوله الى الجامعة اليومي ولا تعني إنه </a:t>
                      </a:r>
                      <a:r>
                        <a:rPr lang="ar-IQ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تعلّم </a:t>
                      </a: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فيها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39071261"/>
                  </a:ext>
                </a:extLst>
              </a:tr>
              <a:tr h="571501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96136270"/>
                  </a:ext>
                </a:extLst>
              </a:tr>
              <a:tr h="571501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لحد </a:t>
                      </a:r>
                      <a:r>
                        <a:rPr lang="ar-IQ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الآن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حتى </a:t>
                      </a:r>
                      <a:r>
                        <a:rPr lang="ar-IQ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الآن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اللحد يعني الموت والعرب تكره اللبس في المعنى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5225526"/>
                  </a:ext>
                </a:extLst>
              </a:tr>
              <a:tr h="571501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دراسة حول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دراسة في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حول للمكان لذا الاصوب الثانية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44927868"/>
                  </a:ext>
                </a:extLst>
              </a:tr>
              <a:tr h="571501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118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مائة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مئة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58292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13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051441"/>
              </p:ext>
            </p:extLst>
          </p:nvPr>
        </p:nvGraphicFramePr>
        <p:xfrm>
          <a:off x="1" y="2"/>
          <a:ext cx="12191998" cy="6857997"/>
        </p:xfrm>
        <a:graphic>
          <a:graphicData uri="http://schemas.openxmlformats.org/drawingml/2006/table">
            <a:tbl>
              <a:tblPr rtl="1" firstRow="1" firstCol="1" bandRow="1"/>
              <a:tblGrid>
                <a:gridCol w="965702">
                  <a:extLst>
                    <a:ext uri="{9D8B030D-6E8A-4147-A177-3AD203B41FA5}">
                      <a16:colId xmlns:a16="http://schemas.microsoft.com/office/drawing/2014/main" xmlns="" val="2959511194"/>
                    </a:ext>
                  </a:extLst>
                </a:gridCol>
                <a:gridCol w="2124546">
                  <a:extLst>
                    <a:ext uri="{9D8B030D-6E8A-4147-A177-3AD203B41FA5}">
                      <a16:colId xmlns:a16="http://schemas.microsoft.com/office/drawing/2014/main" xmlns="" val="182067866"/>
                    </a:ext>
                  </a:extLst>
                </a:gridCol>
                <a:gridCol w="2341830">
                  <a:extLst>
                    <a:ext uri="{9D8B030D-6E8A-4147-A177-3AD203B41FA5}">
                      <a16:colId xmlns:a16="http://schemas.microsoft.com/office/drawing/2014/main" xmlns="" val="736612601"/>
                    </a:ext>
                  </a:extLst>
                </a:gridCol>
                <a:gridCol w="6759920">
                  <a:extLst>
                    <a:ext uri="{9D8B030D-6E8A-4147-A177-3AD203B41FA5}">
                      <a16:colId xmlns:a16="http://schemas.microsoft.com/office/drawing/2014/main" xmlns="" val="2487940384"/>
                    </a:ext>
                  </a:extLst>
                </a:gridCol>
              </a:tblGrid>
              <a:tr h="1142997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بدلا عن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بدلا من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عن تفيد الكشف  والابانة  ونحن هنا لا نحتاج للإبانة وإنما نحتاج الى استبدال جزء بأخر لذا الاصوب (من)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4405298"/>
                  </a:ext>
                </a:extLst>
              </a:tr>
              <a:tr h="571501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نحيطكم علما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نعلمكم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الإحاطة تعني معرفة الجوانب كلها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30044341"/>
                  </a:ext>
                </a:extLst>
              </a:tr>
              <a:tr h="571501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أحيل الى التقاعد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احيل على التقاعد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3343383"/>
                  </a:ext>
                </a:extLst>
              </a:tr>
              <a:tr h="1714498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المدرجة اسماؤهم أعلاه-أدناه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المدرجة اسماؤهم(أعلى –أدنى) الكتاب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اسم التفضيل لا يجمع بينه وبين الهاء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56576627"/>
                  </a:ext>
                </a:extLst>
              </a:tr>
              <a:tr h="571501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تم افتتاح المشروع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أفتتح المشروع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لا تستخدم تم قبل الفعل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39788787"/>
                  </a:ext>
                </a:extLst>
              </a:tr>
              <a:tr h="1142997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لإجراء اللازم حسب التعليمات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لإجراء اللازم بحسب التعليمات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الفعل متعدٍ بحرف الجر الباء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3815098"/>
                  </a:ext>
                </a:extLst>
              </a:tr>
              <a:tr h="571501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فهرست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محتوى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كلمة فارسية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47754399"/>
                  </a:ext>
                </a:extLst>
              </a:tr>
              <a:tr h="571501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طائلة القانون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وطأة القانون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IQ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الاولى تعني الفضل والعلو أما الثانية فتعني شدة القانون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45392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91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637309" y="280886"/>
            <a:ext cx="11554691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4400" b="1" dirty="0" smtClean="0">
                <a:solidFill>
                  <a:srgbClr val="FF0000"/>
                </a:solidFill>
              </a:rPr>
              <a:t>ملاحظات :</a:t>
            </a:r>
          </a:p>
          <a:p>
            <a:endParaRPr lang="ar-IQ" sz="3600" b="1" dirty="0">
              <a:solidFill>
                <a:srgbClr val="FF0000"/>
              </a:solidFill>
            </a:endParaRPr>
          </a:p>
          <a:p>
            <a:endParaRPr lang="ar-IQ" sz="5400" b="1" dirty="0" smtClean="0">
              <a:solidFill>
                <a:srgbClr val="FF0000"/>
              </a:solidFill>
            </a:endParaRPr>
          </a:p>
          <a:p>
            <a:r>
              <a:rPr lang="ar-IQ" sz="5400" b="1" dirty="0" smtClean="0">
                <a:solidFill>
                  <a:srgbClr val="FF0000"/>
                </a:solidFill>
              </a:rPr>
              <a:t>أ‌-	  تفتح التاء المربوطة إذا أضيفت كلمتها إلى ضمير .      </a:t>
            </a:r>
          </a:p>
          <a:p>
            <a:r>
              <a:rPr lang="ar-IQ" sz="5400" b="1" dirty="0" smtClean="0">
                <a:solidFill>
                  <a:srgbClr val="FF0000"/>
                </a:solidFill>
              </a:rPr>
              <a:t>                 رحمة : رحمت</a:t>
            </a:r>
            <a:r>
              <a:rPr lang="ar-IQ" sz="5400" b="1" dirty="0" smtClean="0">
                <a:solidFill>
                  <a:schemeClr val="accent1"/>
                </a:solidFill>
              </a:rPr>
              <a:t>ه</a:t>
            </a:r>
            <a:r>
              <a:rPr lang="ar-IQ" sz="5400" b="1" dirty="0" smtClean="0">
                <a:solidFill>
                  <a:srgbClr val="FF0000"/>
                </a:solidFill>
              </a:rPr>
              <a:t> .                                </a:t>
            </a:r>
          </a:p>
          <a:p>
            <a:r>
              <a:rPr lang="ar-IQ" sz="5400" b="1" dirty="0" smtClean="0">
                <a:solidFill>
                  <a:srgbClr val="FF0000"/>
                </a:solidFill>
              </a:rPr>
              <a:t>               شفقة : شفقت</a:t>
            </a:r>
            <a:r>
              <a:rPr lang="ar-IQ" sz="5400" b="1" dirty="0" smtClean="0">
                <a:solidFill>
                  <a:schemeClr val="accent1"/>
                </a:solidFill>
              </a:rPr>
              <a:t>ك</a:t>
            </a:r>
            <a:r>
              <a:rPr lang="ar-IQ" sz="5400" dirty="0" smtClean="0">
                <a:solidFill>
                  <a:schemeClr val="accent1"/>
                </a:solidFill>
              </a:rPr>
              <a:t> </a:t>
            </a:r>
            <a:r>
              <a:rPr lang="ar-IQ" sz="5400" dirty="0" smtClean="0">
                <a:solidFill>
                  <a:srgbClr val="FF0000"/>
                </a:solidFill>
              </a:rPr>
              <a:t>.</a:t>
            </a:r>
            <a:endParaRPr lang="ar-IQ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78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56310" y="449094"/>
            <a:ext cx="1187938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4000" b="1" dirty="0">
                <a:solidFill>
                  <a:srgbClr val="0070C0"/>
                </a:solidFill>
              </a:rPr>
              <a:t> </a:t>
            </a:r>
            <a:r>
              <a:rPr lang="ar-IQ" sz="4000" b="1" dirty="0" smtClean="0">
                <a:solidFill>
                  <a:srgbClr val="FF0000"/>
                </a:solidFill>
              </a:rPr>
              <a:t>ب_ </a:t>
            </a:r>
            <a:r>
              <a:rPr lang="ar-IQ" sz="4000" b="1" dirty="0" smtClean="0">
                <a:solidFill>
                  <a:srgbClr val="0070C0"/>
                </a:solidFill>
              </a:rPr>
              <a:t>(ثمة</a:t>
            </a:r>
            <a:r>
              <a:rPr lang="ar-IQ" sz="4000" b="1" dirty="0">
                <a:solidFill>
                  <a:srgbClr val="0070C0"/>
                </a:solidFill>
              </a:rPr>
              <a:t>) الظرفية</a:t>
            </a:r>
            <a:r>
              <a:rPr lang="ar-IQ" sz="4000" b="1" dirty="0">
                <a:solidFill>
                  <a:srgbClr val="FF0000"/>
                </a:solidFill>
              </a:rPr>
              <a:t> تكتب بالتاء المربوطة للفرق بينها </a:t>
            </a:r>
            <a:r>
              <a:rPr lang="ar-IQ" sz="4000" b="1" dirty="0" smtClean="0">
                <a:solidFill>
                  <a:srgbClr val="FF0000"/>
                </a:solidFill>
              </a:rPr>
              <a:t>وبين </a:t>
            </a:r>
            <a:r>
              <a:rPr lang="ar-IQ" sz="4000" b="1" dirty="0" smtClean="0">
                <a:solidFill>
                  <a:srgbClr val="0070C0"/>
                </a:solidFill>
              </a:rPr>
              <a:t>(</a:t>
            </a:r>
            <a:r>
              <a:rPr lang="ar-IQ" sz="4000" b="1" dirty="0">
                <a:solidFill>
                  <a:srgbClr val="0070C0"/>
                </a:solidFill>
              </a:rPr>
              <a:t>ثمت) </a:t>
            </a:r>
            <a:r>
              <a:rPr lang="ar-IQ" sz="4000" b="1" dirty="0">
                <a:solidFill>
                  <a:srgbClr val="FF0000"/>
                </a:solidFill>
              </a:rPr>
              <a:t>الحرفية العاطفة</a:t>
            </a:r>
            <a:r>
              <a:rPr lang="ar-IQ" sz="4000" b="1" dirty="0" smtClean="0">
                <a:solidFill>
                  <a:srgbClr val="FF0000"/>
                </a:solidFill>
              </a:rPr>
              <a:t>.</a:t>
            </a:r>
            <a:endParaRPr lang="ar-IQ" sz="4000" b="1" dirty="0">
              <a:solidFill>
                <a:srgbClr val="FF0000"/>
              </a:solidFill>
            </a:endParaRPr>
          </a:p>
          <a:p>
            <a:r>
              <a:rPr lang="ar-IQ" sz="4000" b="1" dirty="0"/>
              <a:t>        (ذهبت الى الغرفة ولم أجد</a:t>
            </a:r>
            <a:r>
              <a:rPr lang="ar-IQ" sz="4000" b="1" dirty="0">
                <a:solidFill>
                  <a:srgbClr val="FF0000"/>
                </a:solidFill>
              </a:rPr>
              <a:t> ثَمّة </a:t>
            </a:r>
            <a:r>
              <a:rPr lang="ar-IQ" sz="4000" b="1" dirty="0"/>
              <a:t>أحداً  ) </a:t>
            </a:r>
          </a:p>
          <a:p>
            <a:r>
              <a:rPr lang="ar-IQ" sz="4000" b="1" dirty="0"/>
              <a:t>            ( جاءت فاطمة</a:t>
            </a:r>
            <a:r>
              <a:rPr lang="ar-IQ" sz="4000" b="1" dirty="0">
                <a:solidFill>
                  <a:srgbClr val="FF0000"/>
                </a:solidFill>
              </a:rPr>
              <a:t> </a:t>
            </a:r>
            <a:r>
              <a:rPr lang="ar-IQ" sz="4000" b="1" dirty="0" smtClean="0">
                <a:solidFill>
                  <a:srgbClr val="FF0000"/>
                </a:solidFill>
              </a:rPr>
              <a:t>ثُمت</a:t>
            </a:r>
            <a:r>
              <a:rPr lang="ar-IQ" sz="4000" b="1" dirty="0" smtClean="0"/>
              <a:t> </a:t>
            </a:r>
            <a:r>
              <a:rPr lang="ar-IQ" sz="4000" b="1" dirty="0"/>
              <a:t>أحمد) </a:t>
            </a:r>
            <a:endParaRPr lang="ar-IQ" sz="4000" b="1" dirty="0" smtClean="0"/>
          </a:p>
          <a:p>
            <a:r>
              <a:rPr lang="ar-IQ" sz="4000" b="1" dirty="0" smtClean="0"/>
              <a:t>    </a:t>
            </a:r>
            <a:endParaRPr lang="ar-IQ" sz="4000" b="1" dirty="0">
              <a:solidFill>
                <a:srgbClr val="FF0000"/>
              </a:solidFill>
            </a:endParaRPr>
          </a:p>
          <a:p>
            <a:r>
              <a:rPr lang="ar-IQ" sz="4000" b="1" dirty="0" smtClean="0">
                <a:solidFill>
                  <a:srgbClr val="FF0000"/>
                </a:solidFill>
              </a:rPr>
              <a:t>   ج_ </a:t>
            </a:r>
            <a:r>
              <a:rPr lang="ar-IQ" sz="4000" b="1" dirty="0">
                <a:solidFill>
                  <a:srgbClr val="FF0000"/>
                </a:solidFill>
              </a:rPr>
              <a:t>لا تكون </a:t>
            </a:r>
            <a:r>
              <a:rPr lang="ar-IQ" sz="4000" b="1" dirty="0">
                <a:solidFill>
                  <a:srgbClr val="0070C0"/>
                </a:solidFill>
              </a:rPr>
              <a:t>التاء مربوطة</a:t>
            </a:r>
            <a:r>
              <a:rPr lang="ar-IQ" sz="4000" b="1" dirty="0">
                <a:solidFill>
                  <a:srgbClr val="FF0000"/>
                </a:solidFill>
              </a:rPr>
              <a:t> إ</a:t>
            </a:r>
            <a:r>
              <a:rPr lang="ar-IQ" sz="4000" b="1" dirty="0" smtClean="0">
                <a:solidFill>
                  <a:srgbClr val="FF0000"/>
                </a:solidFill>
              </a:rPr>
              <a:t>لا في </a:t>
            </a:r>
            <a:r>
              <a:rPr lang="ar-IQ" sz="4000" b="1" dirty="0">
                <a:solidFill>
                  <a:srgbClr val="FF0000"/>
                </a:solidFill>
              </a:rPr>
              <a:t>الاسماء</a:t>
            </a:r>
            <a:r>
              <a:rPr lang="ar-IQ" sz="4000" b="1" dirty="0">
                <a:solidFill>
                  <a:srgbClr val="0070C0"/>
                </a:solidFill>
              </a:rPr>
              <a:t> أما المفتوحة</a:t>
            </a:r>
            <a:r>
              <a:rPr lang="ar-IQ" sz="4000" b="1" dirty="0">
                <a:solidFill>
                  <a:srgbClr val="FF0000"/>
                </a:solidFill>
              </a:rPr>
              <a:t> فتكون في الاسماء </a:t>
            </a:r>
            <a:r>
              <a:rPr lang="ar-IQ" sz="4000" b="1" dirty="0" smtClean="0">
                <a:solidFill>
                  <a:srgbClr val="FF0000"/>
                </a:solidFill>
              </a:rPr>
              <a:t> </a:t>
            </a:r>
            <a:r>
              <a:rPr lang="ar-IQ" sz="4000" b="1" dirty="0">
                <a:solidFill>
                  <a:srgbClr val="FF0000"/>
                </a:solidFill>
              </a:rPr>
              <a:t>والافعال والحروف .   </a:t>
            </a:r>
            <a:endParaRPr lang="ar-IQ" sz="4000" b="1" dirty="0" smtClean="0">
              <a:solidFill>
                <a:srgbClr val="FF0000"/>
              </a:solidFill>
            </a:endParaRPr>
          </a:p>
          <a:p>
            <a:r>
              <a:rPr lang="ar-IQ" sz="4000" b="1" dirty="0" smtClean="0"/>
              <a:t>(</a:t>
            </a:r>
            <a:r>
              <a:rPr lang="ar-IQ" sz="4000" b="1" dirty="0"/>
              <a:t>نجاة ، فوزية ، مجتهدة</a:t>
            </a:r>
            <a:r>
              <a:rPr lang="ar-IQ" sz="4000" b="1" dirty="0" smtClean="0"/>
              <a:t>)         (أخت </a:t>
            </a:r>
            <a:r>
              <a:rPr lang="ar-IQ" sz="4000" b="1" dirty="0"/>
              <a:t>. كَبَتَ . رُبَّتْ )  </a:t>
            </a:r>
          </a:p>
          <a:p>
            <a:r>
              <a:rPr lang="ar-IQ" sz="4000" b="1" dirty="0"/>
              <a:t>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74369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064327" y="0"/>
            <a:ext cx="9185564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2800" b="1" dirty="0"/>
          </a:p>
          <a:p>
            <a:r>
              <a:rPr lang="ar-IQ" sz="4000" b="1" dirty="0" smtClean="0">
                <a:solidFill>
                  <a:srgbClr val="FF0000"/>
                </a:solidFill>
              </a:rPr>
              <a:t>د‌-  </a:t>
            </a:r>
            <a:r>
              <a:rPr lang="ar-IQ" sz="4000" b="1" dirty="0">
                <a:solidFill>
                  <a:srgbClr val="FF0000"/>
                </a:solidFill>
              </a:rPr>
              <a:t>يجب وضع نقطتين فوق التاء المربوطة إ</a:t>
            </a:r>
            <a:r>
              <a:rPr lang="ar-IQ" sz="4000" b="1" dirty="0" smtClean="0">
                <a:solidFill>
                  <a:srgbClr val="FF0000"/>
                </a:solidFill>
              </a:rPr>
              <a:t>لا </a:t>
            </a:r>
            <a:r>
              <a:rPr lang="ar-IQ" sz="4000" b="1" dirty="0">
                <a:solidFill>
                  <a:srgbClr val="FF0000"/>
                </a:solidFill>
              </a:rPr>
              <a:t>في السجع والشعر.</a:t>
            </a:r>
          </a:p>
          <a:p>
            <a:r>
              <a:rPr lang="ar-IQ" sz="2800" b="1" dirty="0"/>
              <a:t>            (في العجلة الندامة ، وفي التأني السلامة  ) </a:t>
            </a:r>
          </a:p>
          <a:p>
            <a:r>
              <a:rPr lang="ar-IQ" sz="2800" b="1" dirty="0"/>
              <a:t>            ( ان الشباب و الفراغ والجدة  )   </a:t>
            </a:r>
            <a:r>
              <a:rPr lang="ar-IQ" sz="2800" b="1" dirty="0" smtClean="0"/>
              <a:t>( </a:t>
            </a:r>
            <a:r>
              <a:rPr lang="ar-IQ" sz="2800" b="1" dirty="0"/>
              <a:t>مفسدة  للمرء أي مفسدة )</a:t>
            </a:r>
          </a:p>
          <a:p>
            <a:endParaRPr lang="ar-IQ" sz="2800" b="1" dirty="0"/>
          </a:p>
          <a:p>
            <a:endParaRPr lang="ar-IQ" sz="2800" b="1" dirty="0"/>
          </a:p>
          <a:p>
            <a:r>
              <a:rPr lang="ar-IQ" sz="4000" b="1" dirty="0" smtClean="0">
                <a:solidFill>
                  <a:srgbClr val="FF0000"/>
                </a:solidFill>
              </a:rPr>
              <a:t>هـ ‌- </a:t>
            </a:r>
            <a:r>
              <a:rPr lang="ar-IQ" sz="4000" b="1" dirty="0">
                <a:solidFill>
                  <a:srgbClr val="FF0000"/>
                </a:solidFill>
              </a:rPr>
              <a:t>التاء المربوطة يوقف </a:t>
            </a:r>
            <a:r>
              <a:rPr lang="ar-IQ" sz="4000" b="1" dirty="0" smtClean="0">
                <a:solidFill>
                  <a:srgbClr val="FF0000"/>
                </a:solidFill>
              </a:rPr>
              <a:t>عليها( بهاء) </a:t>
            </a:r>
            <a:r>
              <a:rPr lang="ar-IQ" sz="4000" b="1" dirty="0">
                <a:solidFill>
                  <a:srgbClr val="FF0000"/>
                </a:solidFill>
              </a:rPr>
              <a:t>أ</a:t>
            </a:r>
            <a:r>
              <a:rPr lang="ar-IQ" sz="4000" b="1" dirty="0" smtClean="0">
                <a:solidFill>
                  <a:srgbClr val="FF0000"/>
                </a:solidFill>
              </a:rPr>
              <a:t>ما </a:t>
            </a:r>
            <a:r>
              <a:rPr lang="ar-IQ" sz="4000" b="1" dirty="0">
                <a:solidFill>
                  <a:srgbClr val="FF0000"/>
                </a:solidFill>
              </a:rPr>
              <a:t>المفتوحة فيوقف عليها </a:t>
            </a:r>
            <a:r>
              <a:rPr lang="ar-IQ" sz="4000" b="1" dirty="0" smtClean="0">
                <a:solidFill>
                  <a:srgbClr val="FF0000"/>
                </a:solidFill>
              </a:rPr>
              <a:t>(بالتاء) </a:t>
            </a:r>
            <a:r>
              <a:rPr lang="ar-IQ" sz="4000" b="1" dirty="0">
                <a:solidFill>
                  <a:srgbClr val="FF0000"/>
                </a:solidFill>
              </a:rPr>
              <a:t>مثل: </a:t>
            </a:r>
            <a:r>
              <a:rPr lang="ar-IQ" sz="4400" b="1" dirty="0">
                <a:solidFill>
                  <a:srgbClr val="FF0000"/>
                </a:solidFill>
              </a:rPr>
              <a:t>   </a:t>
            </a:r>
            <a:r>
              <a:rPr lang="ar-IQ" sz="4400" b="1" dirty="0"/>
              <a:t>                               </a:t>
            </a:r>
          </a:p>
          <a:p>
            <a:r>
              <a:rPr lang="ar-IQ" sz="4400" b="1" dirty="0"/>
              <a:t>       ( رجعت من المدرسة).                             </a:t>
            </a:r>
          </a:p>
          <a:p>
            <a:r>
              <a:rPr lang="ar-IQ" sz="4400" b="1" dirty="0"/>
              <a:t>      (ولكم في القصاص حياة) .    </a:t>
            </a:r>
          </a:p>
          <a:p>
            <a:r>
              <a:rPr lang="ar-IQ" sz="4400" b="1" dirty="0"/>
              <a:t>  (ويل لنا من الأمهات الجاهلات  ).</a:t>
            </a:r>
          </a:p>
        </p:txBody>
      </p:sp>
    </p:spTree>
    <p:extLst>
      <p:ext uri="{BB962C8B-B14F-4D97-AF65-F5344CB8AC3E}">
        <p14:creationId xmlns:p14="http://schemas.microsoft.com/office/powerpoint/2010/main" val="361537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~present</Template>
  <TotalTime>1074</TotalTime>
  <Words>3231</Words>
  <Application>Microsoft Office PowerPoint</Application>
  <PresentationFormat>مخصص</PresentationFormat>
  <Paragraphs>870</Paragraphs>
  <Slides>67</Slides>
  <Notes>5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67</vt:i4>
      </vt:variant>
    </vt:vector>
  </HeadingPairs>
  <TitlesOfParts>
    <vt:vector size="68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الأخطاء اللغويـــــة</dc:title>
  <dc:creator>Windows User</dc:creator>
  <cp:lastModifiedBy>DR.Ahmed Saker 2O11</cp:lastModifiedBy>
  <cp:revision>167</cp:revision>
  <dcterms:created xsi:type="dcterms:W3CDTF">2022-03-29T05:48:02Z</dcterms:created>
  <dcterms:modified xsi:type="dcterms:W3CDTF">2024-02-12T15:13:06Z</dcterms:modified>
</cp:coreProperties>
</file>